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840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9500" y="1775460"/>
            <a:ext cx="10406380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FCF4D6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93141" y="3585464"/>
            <a:ext cx="9561830" cy="71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FCF4D6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C6D9F1"/>
                </a:solidFill>
                <a:latin typeface="Palatino Linotype"/>
                <a:cs typeface="Palatino Linotype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C6D9F1"/>
                </a:solidFill>
                <a:latin typeface="Palatino Linotype"/>
                <a:cs typeface="Palatino Linotype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FCF4D6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FCF4D6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C6D9F1"/>
                </a:solidFill>
                <a:latin typeface="Palatino Linotype"/>
                <a:cs typeface="Palatino Linotype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C6D9F1"/>
                </a:solidFill>
                <a:latin typeface="Palatino Linotype"/>
                <a:cs typeface="Palatino Linotype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FCF4D6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C6D9F1"/>
                </a:solidFill>
                <a:latin typeface="Palatino Linotype"/>
                <a:cs typeface="Palatino Linotype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C6D9F1"/>
                </a:solidFill>
                <a:latin typeface="Palatino Linotype"/>
                <a:cs typeface="Palatino Linotype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FCF4D6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C6D9F1"/>
                </a:solidFill>
                <a:latin typeface="Palatino Linotype"/>
                <a:cs typeface="Palatino Linotype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C6D9F1"/>
                </a:solidFill>
                <a:latin typeface="Palatino Linotype"/>
                <a:cs typeface="Palatino Linotype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C6D9F1"/>
                </a:solidFill>
                <a:latin typeface="Palatino Linotype"/>
                <a:cs typeface="Palatino Linotype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C6D9F1"/>
                </a:solidFill>
                <a:latin typeface="Palatino Linotype"/>
                <a:cs typeface="Palatino Linotype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C4E6F">
              <a:alpha val="9881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1131" y="807211"/>
            <a:ext cx="4220845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FCF4D6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9691" y="1994408"/>
            <a:ext cx="9978163" cy="3454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FCF4D6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244117" y="6276314"/>
            <a:ext cx="1450044" cy="387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rgbClr val="C6D9F1"/>
                </a:solidFill>
                <a:latin typeface="Palatino Linotype"/>
                <a:cs typeface="Palatino Linotype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244117" y="6047714"/>
            <a:ext cx="1292564" cy="387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rgbClr val="C6D9F1"/>
                </a:solidFill>
                <a:latin typeface="Palatino Linotype"/>
                <a:cs typeface="Palatino Linotype"/>
              </a:defRPr>
            </a:lvl1pPr>
          </a:lstStyle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C4E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5656" y="6005576"/>
            <a:ext cx="309181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dirty="0">
                <a:solidFill>
                  <a:srgbClr val="F7EEDD"/>
                </a:solidFill>
                <a:latin typeface="Palatino Linotype"/>
                <a:cs typeface="Palatino Linotype"/>
              </a:rPr>
              <a:t>Galit</a:t>
            </a:r>
            <a:r>
              <a:rPr sz="3300" spc="180" dirty="0">
                <a:solidFill>
                  <a:srgbClr val="F7EEDD"/>
                </a:solidFill>
                <a:latin typeface="Palatino Linotype"/>
                <a:cs typeface="Palatino Linotype"/>
              </a:rPr>
              <a:t> </a:t>
            </a:r>
            <a:r>
              <a:rPr sz="3300" dirty="0">
                <a:solidFill>
                  <a:srgbClr val="F7EEDD"/>
                </a:solidFill>
                <a:latin typeface="Palatino Linotype"/>
                <a:cs typeface="Palatino Linotype"/>
              </a:rPr>
              <a:t>Atlas,</a:t>
            </a:r>
            <a:r>
              <a:rPr sz="3300" spc="195" dirty="0">
                <a:solidFill>
                  <a:srgbClr val="F7EEDD"/>
                </a:solidFill>
                <a:latin typeface="Palatino Linotype"/>
                <a:cs typeface="Palatino Linotype"/>
              </a:rPr>
              <a:t> </a:t>
            </a:r>
            <a:r>
              <a:rPr sz="3300" spc="-25" dirty="0">
                <a:solidFill>
                  <a:srgbClr val="F7EEDD"/>
                </a:solidFill>
                <a:latin typeface="Palatino Linotype"/>
                <a:cs typeface="Palatino Linotype"/>
              </a:rPr>
              <a:t>PhD</a:t>
            </a:r>
            <a:endParaRPr sz="330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80" dirty="0"/>
              <a:t>Emotional</a:t>
            </a:r>
            <a:r>
              <a:rPr sz="8000" spc="100" dirty="0"/>
              <a:t> </a:t>
            </a:r>
            <a:r>
              <a:rPr sz="8000" spc="165" dirty="0"/>
              <a:t>Inheritance</a:t>
            </a:r>
            <a:endParaRPr sz="8000"/>
          </a:p>
        </p:txBody>
      </p:sp>
      <p:sp>
        <p:nvSpPr>
          <p:cNvPr id="5" name="object 5"/>
          <p:cNvSpPr/>
          <p:nvPr/>
        </p:nvSpPr>
        <p:spPr>
          <a:xfrm>
            <a:off x="254000" y="3266691"/>
            <a:ext cx="10820400" cy="26034"/>
          </a:xfrm>
          <a:custGeom>
            <a:avLst/>
            <a:gdLst/>
            <a:ahLst/>
            <a:cxnLst/>
            <a:rect l="l" t="t" r="r" b="b"/>
            <a:pathLst>
              <a:path w="10820400" h="26035">
                <a:moveTo>
                  <a:pt x="0" y="25673"/>
                </a:moveTo>
                <a:lnTo>
                  <a:pt x="10820396" y="0"/>
                </a:lnTo>
              </a:path>
            </a:pathLst>
          </a:custGeom>
          <a:ln w="9525">
            <a:solidFill>
              <a:srgbClr val="FCF4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D2BB4B"/>
                </a:solidFill>
              </a:rPr>
              <a:t>Moving</a:t>
            </a:r>
            <a:r>
              <a:rPr spc="85" dirty="0">
                <a:solidFill>
                  <a:srgbClr val="D2BB4B"/>
                </a:solidFill>
              </a:rPr>
              <a:t> </a:t>
            </a:r>
            <a:r>
              <a:rPr dirty="0">
                <a:solidFill>
                  <a:srgbClr val="D2BB4B"/>
                </a:solidFill>
              </a:rPr>
              <a:t>beyond</a:t>
            </a:r>
            <a:r>
              <a:rPr spc="85" dirty="0">
                <a:solidFill>
                  <a:srgbClr val="D2BB4B"/>
                </a:solidFill>
              </a:rPr>
              <a:t> </a:t>
            </a:r>
            <a:r>
              <a:rPr spc="120" dirty="0">
                <a:solidFill>
                  <a:srgbClr val="D2BB4B"/>
                </a:solidFill>
              </a:rPr>
              <a:t>the</a:t>
            </a:r>
            <a:r>
              <a:rPr spc="85" dirty="0">
                <a:solidFill>
                  <a:srgbClr val="D2BB4B"/>
                </a:solidFill>
              </a:rPr>
              <a:t> </a:t>
            </a:r>
            <a:r>
              <a:rPr dirty="0">
                <a:solidFill>
                  <a:srgbClr val="D2BB4B"/>
                </a:solidFill>
              </a:rPr>
              <a:t>legacy</a:t>
            </a:r>
            <a:r>
              <a:rPr spc="85" dirty="0">
                <a:solidFill>
                  <a:srgbClr val="D2BB4B"/>
                </a:solidFill>
              </a:rPr>
              <a:t> </a:t>
            </a:r>
            <a:r>
              <a:rPr dirty="0">
                <a:solidFill>
                  <a:srgbClr val="D2BB4B"/>
                </a:solidFill>
              </a:rPr>
              <a:t>of</a:t>
            </a:r>
            <a:r>
              <a:rPr spc="90" dirty="0">
                <a:solidFill>
                  <a:srgbClr val="D2BB4B"/>
                </a:solidFill>
              </a:rPr>
              <a:t> </a:t>
            </a:r>
            <a:r>
              <a:rPr spc="75" dirty="0">
                <a:solidFill>
                  <a:srgbClr val="D2BB4B"/>
                </a:solidFill>
              </a:rPr>
              <a:t>trauma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77230" y="2514601"/>
            <a:ext cx="4814769" cy="434339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054080" cy="2768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8535" y="5002784"/>
            <a:ext cx="2560872" cy="18552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6444" y="979423"/>
            <a:ext cx="10460355" cy="46736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ct val="96300"/>
              </a:lnSpc>
              <a:spcBef>
                <a:spcPts val="300"/>
              </a:spcBef>
            </a:pPr>
            <a:r>
              <a:rPr sz="4500" spc="-290" dirty="0">
                <a:solidFill>
                  <a:srgbClr val="FCF4D6"/>
                </a:solidFill>
                <a:latin typeface="Palatino Linotype"/>
                <a:cs typeface="Palatino Linotype"/>
              </a:rPr>
              <a:t>As</a:t>
            </a:r>
            <a:r>
              <a:rPr sz="4500" spc="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60" dirty="0">
                <a:solidFill>
                  <a:srgbClr val="FCF4D6"/>
                </a:solidFill>
                <a:latin typeface="Palatino Linotype"/>
                <a:cs typeface="Palatino Linotype"/>
              </a:rPr>
              <a:t>children</a:t>
            </a:r>
            <a:r>
              <a:rPr sz="4500" spc="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D7C632"/>
                </a:solidFill>
                <a:latin typeface="Palatino Linotype"/>
                <a:cs typeface="Palatino Linotype"/>
              </a:rPr>
              <a:t>we</a:t>
            </a:r>
            <a:r>
              <a:rPr sz="4500" spc="3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spc="110" dirty="0">
                <a:solidFill>
                  <a:srgbClr val="D7C632"/>
                </a:solidFill>
                <a:latin typeface="Palatino Linotype"/>
                <a:cs typeface="Palatino Linotype"/>
              </a:rPr>
              <a:t>are</a:t>
            </a:r>
            <a:r>
              <a:rPr sz="4500" spc="4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D7C632"/>
                </a:solidFill>
                <a:latin typeface="Palatino Linotype"/>
                <a:cs typeface="Palatino Linotype"/>
              </a:rPr>
              <a:t>tuned</a:t>
            </a:r>
            <a:r>
              <a:rPr sz="4500" spc="3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D7C632"/>
                </a:solidFill>
                <a:latin typeface="Palatino Linotype"/>
                <a:cs typeface="Palatino Linotype"/>
              </a:rPr>
              <a:t>in</a:t>
            </a:r>
            <a:r>
              <a:rPr sz="4500" spc="4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spc="60" dirty="0">
                <a:solidFill>
                  <a:srgbClr val="FCF4D6"/>
                </a:solidFill>
                <a:latin typeface="Palatino Linotype"/>
                <a:cs typeface="Palatino Linotype"/>
              </a:rPr>
              <a:t>to</a:t>
            </a:r>
            <a:r>
              <a:rPr sz="4500" spc="3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-25" dirty="0">
                <a:solidFill>
                  <a:srgbClr val="FCF4D6"/>
                </a:solidFill>
                <a:latin typeface="Palatino Linotype"/>
                <a:cs typeface="Palatino Linotype"/>
              </a:rPr>
              <a:t>our </a:t>
            </a:r>
            <a:r>
              <a:rPr sz="4500" spc="80" dirty="0">
                <a:solidFill>
                  <a:srgbClr val="FDF4D6"/>
                </a:solidFill>
                <a:latin typeface="Palatino Linotype"/>
                <a:cs typeface="Palatino Linotype"/>
              </a:rPr>
              <a:t>attachment</a:t>
            </a:r>
            <a:r>
              <a:rPr sz="4500" spc="1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4500" spc="45" dirty="0">
                <a:solidFill>
                  <a:srgbClr val="FDF4D6"/>
                </a:solidFill>
                <a:latin typeface="Palatino Linotype"/>
                <a:cs typeface="Palatino Linotype"/>
              </a:rPr>
              <a:t>figures</a:t>
            </a:r>
            <a:r>
              <a:rPr sz="4500" spc="45" dirty="0">
                <a:solidFill>
                  <a:srgbClr val="FCF4D6"/>
                </a:solidFill>
                <a:latin typeface="Palatino Linotype"/>
                <a:cs typeface="Palatino Linotype"/>
              </a:rPr>
              <a:t>,</a:t>
            </a:r>
            <a:r>
              <a:rPr sz="4500" spc="2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to</a:t>
            </a:r>
            <a:r>
              <a:rPr sz="4500" spc="2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4500" spc="1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people</a:t>
            </a:r>
            <a:r>
              <a:rPr sz="4500" spc="2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we</a:t>
            </a:r>
            <a:r>
              <a:rPr sz="4500" spc="2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80" dirty="0">
                <a:solidFill>
                  <a:srgbClr val="FCF4D6"/>
                </a:solidFill>
                <a:latin typeface="Palatino Linotype"/>
                <a:cs typeface="Palatino Linotype"/>
              </a:rPr>
              <a:t>are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dependent</a:t>
            </a:r>
            <a:r>
              <a:rPr sz="4500" spc="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on.</a:t>
            </a:r>
            <a:r>
              <a:rPr sz="4500" spc="5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-10" dirty="0">
                <a:solidFill>
                  <a:srgbClr val="FCF4D6"/>
                </a:solidFill>
                <a:latin typeface="Palatino Linotype"/>
                <a:cs typeface="Palatino Linotype"/>
              </a:rPr>
              <a:t>We</a:t>
            </a:r>
            <a:r>
              <a:rPr sz="4500" spc="5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110" dirty="0">
                <a:solidFill>
                  <a:srgbClr val="FCF4D6"/>
                </a:solidFill>
                <a:latin typeface="Palatino Linotype"/>
                <a:cs typeface="Palatino Linotype"/>
              </a:rPr>
              <a:t>register</a:t>
            </a:r>
            <a:r>
              <a:rPr sz="4500" spc="4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not</a:t>
            </a:r>
            <a:r>
              <a:rPr sz="4500" spc="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-20" dirty="0">
                <a:solidFill>
                  <a:srgbClr val="FCF4D6"/>
                </a:solidFill>
                <a:latin typeface="Palatino Linotype"/>
                <a:cs typeface="Palatino Linotype"/>
              </a:rPr>
              <a:t>only </a:t>
            </a:r>
            <a:r>
              <a:rPr sz="4500" dirty="0">
                <a:solidFill>
                  <a:srgbClr val="FDF4D6"/>
                </a:solidFill>
                <a:latin typeface="Palatino Linotype"/>
                <a:cs typeface="Palatino Linotype"/>
              </a:rPr>
              <a:t>what</a:t>
            </a:r>
            <a:r>
              <a:rPr sz="4500" spc="1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DF4D6"/>
                </a:solidFill>
                <a:latin typeface="Palatino Linotype"/>
                <a:cs typeface="Palatino Linotype"/>
              </a:rPr>
              <a:t>they</a:t>
            </a:r>
            <a:r>
              <a:rPr sz="4500" spc="2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DF4D6"/>
                </a:solidFill>
                <a:latin typeface="Palatino Linotype"/>
                <a:cs typeface="Palatino Linotype"/>
              </a:rPr>
              <a:t>say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,</a:t>
            </a:r>
            <a:r>
              <a:rPr sz="4500" spc="2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but</a:t>
            </a:r>
            <a:r>
              <a:rPr sz="4500" spc="2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also,</a:t>
            </a:r>
            <a:r>
              <a:rPr sz="4500" spc="2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and</a:t>
            </a:r>
            <a:r>
              <a:rPr sz="4500" spc="1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-10" dirty="0">
                <a:solidFill>
                  <a:srgbClr val="FCF4D6"/>
                </a:solidFill>
                <a:latin typeface="Palatino Linotype"/>
                <a:cs typeface="Palatino Linotype"/>
              </a:rPr>
              <a:t>especially, </a:t>
            </a:r>
            <a:r>
              <a:rPr sz="4500" dirty="0">
                <a:solidFill>
                  <a:srgbClr val="D7C632"/>
                </a:solidFill>
                <a:latin typeface="Palatino Linotype"/>
                <a:cs typeface="Palatino Linotype"/>
              </a:rPr>
              <a:t>what</a:t>
            </a:r>
            <a:r>
              <a:rPr sz="4500" spc="-7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D7C632"/>
                </a:solidFill>
                <a:latin typeface="Palatino Linotype"/>
                <a:cs typeface="Palatino Linotype"/>
              </a:rPr>
              <a:t>they</a:t>
            </a:r>
            <a:r>
              <a:rPr sz="4500" spc="-7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D7C632"/>
                </a:solidFill>
                <a:latin typeface="Palatino Linotype"/>
                <a:cs typeface="Palatino Linotype"/>
              </a:rPr>
              <a:t>don’t</a:t>
            </a:r>
            <a:r>
              <a:rPr sz="4500" spc="-7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D7C632"/>
                </a:solidFill>
                <a:latin typeface="Palatino Linotype"/>
                <a:cs typeface="Palatino Linotype"/>
              </a:rPr>
              <a:t>say.</a:t>
            </a:r>
            <a:r>
              <a:rPr sz="4500" spc="-6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We</a:t>
            </a:r>
            <a:r>
              <a:rPr sz="4500" spc="-7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monitor</a:t>
            </a:r>
            <a:r>
              <a:rPr sz="4500" spc="-7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their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physical</a:t>
            </a:r>
            <a:r>
              <a:rPr sz="4500" spc="11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75" dirty="0">
                <a:solidFill>
                  <a:srgbClr val="FCF4D6"/>
                </a:solidFill>
                <a:latin typeface="Palatino Linotype"/>
                <a:cs typeface="Palatino Linotype"/>
              </a:rPr>
              <a:t>gestures,</a:t>
            </a:r>
            <a:r>
              <a:rPr sz="4500" spc="114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facial</a:t>
            </a:r>
            <a:r>
              <a:rPr sz="4500" spc="11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expressions,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moods,</a:t>
            </a:r>
            <a:r>
              <a:rPr sz="4500" spc="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and</a:t>
            </a:r>
            <a:r>
              <a:rPr sz="4500" spc="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-10" dirty="0">
                <a:solidFill>
                  <a:srgbClr val="FCF4D6"/>
                </a:solidFill>
                <a:latin typeface="Palatino Linotype"/>
                <a:cs typeface="Palatino Linotype"/>
              </a:rPr>
              <a:t>rhythms.</a:t>
            </a:r>
            <a:endParaRPr sz="450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60067" y="901700"/>
            <a:ext cx="8169909" cy="4817110"/>
            <a:chOff x="1560067" y="901700"/>
            <a:chExt cx="8169909" cy="48171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6335" y="1243582"/>
              <a:ext cx="7485286" cy="415747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72767" y="914400"/>
              <a:ext cx="8144509" cy="4791710"/>
            </a:xfrm>
            <a:custGeom>
              <a:avLst/>
              <a:gdLst/>
              <a:ahLst/>
              <a:cxnLst/>
              <a:rect l="l" t="t" r="r" b="b"/>
              <a:pathLst>
                <a:path w="8144509" h="4791710">
                  <a:moveTo>
                    <a:pt x="0" y="0"/>
                  </a:moveTo>
                  <a:lnTo>
                    <a:pt x="8144256" y="0"/>
                  </a:lnTo>
                  <a:lnTo>
                    <a:pt x="8144256" y="4791456"/>
                  </a:lnTo>
                  <a:lnTo>
                    <a:pt x="0" y="479145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D7C6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4549" y="6119114"/>
            <a:ext cx="2804795" cy="53340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3000" spc="45" dirty="0">
                <a:solidFill>
                  <a:srgbClr val="C6D9F1"/>
                </a:solidFill>
                <a:latin typeface="Palatino Linotype"/>
                <a:cs typeface="Palatino Linotype"/>
              </a:rPr>
              <a:t>(Beatrice</a:t>
            </a:r>
            <a:r>
              <a:rPr sz="3000" spc="30" dirty="0">
                <a:solidFill>
                  <a:srgbClr val="C6D9F1"/>
                </a:solidFill>
                <a:latin typeface="Palatino Linotype"/>
                <a:cs typeface="Palatino Linotype"/>
              </a:rPr>
              <a:t> </a:t>
            </a:r>
            <a:r>
              <a:rPr sz="3000" spc="-10" dirty="0">
                <a:solidFill>
                  <a:srgbClr val="C6D9F1"/>
                </a:solidFill>
                <a:latin typeface="Palatino Linotype"/>
                <a:cs typeface="Palatino Linotype"/>
              </a:rPr>
              <a:t>Beebe)</a:t>
            </a:r>
            <a:endParaRPr sz="3000">
              <a:latin typeface="Palatino Linotype"/>
              <a:cs typeface="Palatino Linotype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13635" y="474980"/>
            <a:ext cx="7706359" cy="5414645"/>
            <a:chOff x="1913635" y="474980"/>
            <a:chExt cx="7706359" cy="5414645"/>
          </a:xfrm>
        </p:grpSpPr>
        <p:sp>
          <p:nvSpPr>
            <p:cNvPr id="3" name="object 3"/>
            <p:cNvSpPr/>
            <p:nvPr/>
          </p:nvSpPr>
          <p:spPr>
            <a:xfrm>
              <a:off x="1926335" y="487680"/>
              <a:ext cx="7680959" cy="5389245"/>
            </a:xfrm>
            <a:custGeom>
              <a:avLst/>
              <a:gdLst/>
              <a:ahLst/>
              <a:cxnLst/>
              <a:rect l="l" t="t" r="r" b="b"/>
              <a:pathLst>
                <a:path w="7680959" h="5389245">
                  <a:moveTo>
                    <a:pt x="0" y="0"/>
                  </a:moveTo>
                  <a:lnTo>
                    <a:pt x="7680960" y="0"/>
                  </a:lnTo>
                  <a:lnTo>
                    <a:pt x="7680960" y="5388864"/>
                  </a:lnTo>
                  <a:lnTo>
                    <a:pt x="0" y="5388864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D7C6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2551" y="855023"/>
              <a:ext cx="6536104" cy="470452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4549" y="6119114"/>
            <a:ext cx="2804795" cy="53340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3000" spc="45" dirty="0">
                <a:solidFill>
                  <a:srgbClr val="C6D9F1"/>
                </a:solidFill>
                <a:latin typeface="Palatino Linotype"/>
                <a:cs typeface="Palatino Linotype"/>
              </a:rPr>
              <a:t>(Beatrice</a:t>
            </a:r>
            <a:r>
              <a:rPr sz="3000" spc="30" dirty="0">
                <a:solidFill>
                  <a:srgbClr val="C6D9F1"/>
                </a:solidFill>
                <a:latin typeface="Palatino Linotype"/>
                <a:cs typeface="Palatino Linotype"/>
              </a:rPr>
              <a:t> </a:t>
            </a:r>
            <a:r>
              <a:rPr sz="3000" spc="-10" dirty="0">
                <a:solidFill>
                  <a:srgbClr val="C6D9F1"/>
                </a:solidFill>
                <a:latin typeface="Palatino Linotype"/>
                <a:cs typeface="Palatino Linotype"/>
              </a:rPr>
              <a:t>Beebe)</a:t>
            </a:r>
            <a:endParaRPr sz="3000">
              <a:latin typeface="Palatino Linotype"/>
              <a:cs typeface="Palatino Linotype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82946" y="310212"/>
            <a:ext cx="7796530" cy="5701030"/>
            <a:chOff x="2082946" y="310212"/>
            <a:chExt cx="7796530" cy="5701030"/>
          </a:xfrm>
        </p:grpSpPr>
        <p:sp>
          <p:nvSpPr>
            <p:cNvPr id="3" name="object 3"/>
            <p:cNvSpPr/>
            <p:nvPr/>
          </p:nvSpPr>
          <p:spPr>
            <a:xfrm>
              <a:off x="2095646" y="322912"/>
              <a:ext cx="7771130" cy="5675630"/>
            </a:xfrm>
            <a:custGeom>
              <a:avLst/>
              <a:gdLst/>
              <a:ahLst/>
              <a:cxnLst/>
              <a:rect l="l" t="t" r="r" b="b"/>
              <a:pathLst>
                <a:path w="7771130" h="5675630">
                  <a:moveTo>
                    <a:pt x="0" y="0"/>
                  </a:moveTo>
                  <a:lnTo>
                    <a:pt x="7771092" y="0"/>
                  </a:lnTo>
                  <a:lnTo>
                    <a:pt x="7771092" y="5675510"/>
                  </a:lnTo>
                  <a:lnTo>
                    <a:pt x="0" y="567551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D7C6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00376" y="618501"/>
              <a:ext cx="6961632" cy="508433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4549" y="6119114"/>
            <a:ext cx="2804795" cy="53340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3000" spc="45" dirty="0">
                <a:solidFill>
                  <a:srgbClr val="C6D9F1"/>
                </a:solidFill>
                <a:latin typeface="Palatino Linotype"/>
                <a:cs typeface="Palatino Linotype"/>
              </a:rPr>
              <a:t>(Beatrice</a:t>
            </a:r>
            <a:r>
              <a:rPr sz="3000" spc="30" dirty="0">
                <a:solidFill>
                  <a:srgbClr val="C6D9F1"/>
                </a:solidFill>
                <a:latin typeface="Palatino Linotype"/>
                <a:cs typeface="Palatino Linotype"/>
              </a:rPr>
              <a:t> </a:t>
            </a:r>
            <a:r>
              <a:rPr sz="3000" spc="-10" dirty="0">
                <a:solidFill>
                  <a:srgbClr val="C6D9F1"/>
                </a:solidFill>
                <a:latin typeface="Palatino Linotype"/>
                <a:cs typeface="Palatino Linotype"/>
              </a:rPr>
              <a:t>Beebe)</a:t>
            </a:r>
            <a:endParaRPr sz="3000">
              <a:latin typeface="Palatino Linotype"/>
              <a:cs typeface="Palatino Linotype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09429"/>
            <a:ext cx="2359813" cy="234857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64667" y="819403"/>
            <a:ext cx="10172700" cy="459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spc="55" dirty="0">
                <a:solidFill>
                  <a:srgbClr val="FCF4D6"/>
                </a:solidFill>
                <a:latin typeface="Palatino Linotype"/>
                <a:cs typeface="Palatino Linotype"/>
              </a:rPr>
              <a:t>Infant</a:t>
            </a:r>
            <a:r>
              <a:rPr sz="60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165" dirty="0">
                <a:solidFill>
                  <a:srgbClr val="FCF4D6"/>
                </a:solidFill>
                <a:latin typeface="Palatino Linotype"/>
                <a:cs typeface="Palatino Linotype"/>
              </a:rPr>
              <a:t>research</a:t>
            </a:r>
            <a:r>
              <a:rPr sz="6000" spc="7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on</a:t>
            </a:r>
            <a:r>
              <a:rPr sz="60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210" dirty="0">
                <a:solidFill>
                  <a:srgbClr val="FCF4D6"/>
                </a:solidFill>
                <a:latin typeface="Palatino Linotype"/>
                <a:cs typeface="Palatino Linotype"/>
              </a:rPr>
              <a:t>parent- </a:t>
            </a:r>
            <a:r>
              <a:rPr sz="6000" spc="55" dirty="0">
                <a:solidFill>
                  <a:srgbClr val="FCF4D6"/>
                </a:solidFill>
                <a:latin typeface="Palatino Linotype"/>
                <a:cs typeface="Palatino Linotype"/>
              </a:rPr>
              <a:t>infant</a:t>
            </a:r>
            <a:r>
              <a:rPr sz="6000" spc="2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114" dirty="0">
                <a:solidFill>
                  <a:srgbClr val="FCF4D6"/>
                </a:solidFill>
                <a:latin typeface="Palatino Linotype"/>
                <a:cs typeface="Palatino Linotype"/>
              </a:rPr>
              <a:t>interaction</a:t>
            </a:r>
            <a:r>
              <a:rPr sz="6000" spc="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shows</a:t>
            </a:r>
            <a:r>
              <a:rPr sz="6000" spc="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-25" dirty="0">
                <a:solidFill>
                  <a:srgbClr val="FCF4D6"/>
                </a:solidFill>
                <a:latin typeface="Palatino Linotype"/>
                <a:cs typeface="Palatino Linotype"/>
              </a:rPr>
              <a:t>us </a:t>
            </a:r>
            <a:r>
              <a:rPr sz="6000" spc="90" dirty="0">
                <a:solidFill>
                  <a:srgbClr val="FCF4D6"/>
                </a:solidFill>
                <a:latin typeface="Palatino Linotype"/>
                <a:cs typeface="Palatino Linotype"/>
              </a:rPr>
              <a:t>that</a:t>
            </a:r>
            <a:r>
              <a:rPr sz="6000" spc="5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55" dirty="0">
                <a:solidFill>
                  <a:srgbClr val="D7C632"/>
                </a:solidFill>
                <a:latin typeface="Palatino Linotype"/>
                <a:cs typeface="Palatino Linotype"/>
              </a:rPr>
              <a:t>babies</a:t>
            </a:r>
            <a:r>
              <a:rPr sz="6000" spc="60" dirty="0">
                <a:solidFill>
                  <a:srgbClr val="D7C632"/>
                </a:solidFill>
                <a:latin typeface="Palatino Linotype"/>
                <a:cs typeface="Palatino Linotype"/>
              </a:rPr>
              <a:t> respond</a:t>
            </a:r>
            <a:r>
              <a:rPr sz="6000" spc="4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to</a:t>
            </a:r>
            <a:r>
              <a:rPr sz="6000" spc="5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110" dirty="0">
                <a:solidFill>
                  <a:srgbClr val="FCF4D6"/>
                </a:solidFill>
                <a:latin typeface="Palatino Linotype"/>
                <a:cs typeface="Palatino Linotype"/>
              </a:rPr>
              <a:t>their </a:t>
            </a:r>
            <a:r>
              <a:rPr sz="6000" spc="70" dirty="0">
                <a:solidFill>
                  <a:srgbClr val="FCF4D6"/>
                </a:solidFill>
                <a:latin typeface="Palatino Linotype"/>
                <a:cs typeface="Palatino Linotype"/>
              </a:rPr>
              <a:t>parents’</a:t>
            </a:r>
            <a:r>
              <a:rPr sz="6000" spc="22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implicit</a:t>
            </a:r>
            <a:r>
              <a:rPr sz="6000" spc="22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signals</a:t>
            </a:r>
            <a:r>
              <a:rPr sz="6000" spc="22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from </a:t>
            </a:r>
            <a:r>
              <a:rPr sz="6000" spc="110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6000" spc="6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80" dirty="0">
                <a:solidFill>
                  <a:srgbClr val="D7C632"/>
                </a:solidFill>
                <a:latin typeface="Palatino Linotype"/>
                <a:cs typeface="Palatino Linotype"/>
              </a:rPr>
              <a:t>moment</a:t>
            </a:r>
            <a:r>
              <a:rPr sz="6000" spc="7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D7C632"/>
                </a:solidFill>
                <a:latin typeface="Palatino Linotype"/>
                <a:cs typeface="Palatino Linotype"/>
              </a:rPr>
              <a:t>they</a:t>
            </a:r>
            <a:r>
              <a:rPr sz="6000" spc="6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spc="145" dirty="0">
                <a:solidFill>
                  <a:srgbClr val="D7C632"/>
                </a:solidFill>
                <a:latin typeface="Palatino Linotype"/>
                <a:cs typeface="Palatino Linotype"/>
              </a:rPr>
              <a:t>are</a:t>
            </a:r>
            <a:r>
              <a:rPr sz="6000" spc="7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spc="90" dirty="0">
                <a:solidFill>
                  <a:srgbClr val="D7C632"/>
                </a:solidFill>
                <a:latin typeface="Palatino Linotype"/>
                <a:cs typeface="Palatino Linotype"/>
              </a:rPr>
              <a:t>born.</a:t>
            </a:r>
            <a:endParaRPr sz="6000">
              <a:latin typeface="Palatino Linotype"/>
              <a:cs typeface="Palatino Linotype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54216" y="0"/>
            <a:ext cx="2537783" cy="255089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310384" cy="30937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61984" y="953515"/>
            <a:ext cx="10170160" cy="459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Like</a:t>
            </a:r>
            <a:r>
              <a:rPr sz="6000" spc="-114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60" dirty="0">
                <a:solidFill>
                  <a:srgbClr val="FCF4D6"/>
                </a:solidFill>
                <a:latin typeface="Palatino Linotype"/>
                <a:cs typeface="Palatino Linotype"/>
              </a:rPr>
              <a:t>detectives,</a:t>
            </a:r>
            <a:r>
              <a:rPr sz="6000" spc="-12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we</a:t>
            </a:r>
            <a:r>
              <a:rPr sz="6000" spc="-1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D7C632"/>
                </a:solidFill>
                <a:latin typeface="Palatino Linotype"/>
                <a:cs typeface="Palatino Linotype"/>
              </a:rPr>
              <a:t>follow</a:t>
            </a:r>
            <a:r>
              <a:rPr sz="6000" spc="-114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the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signs</a:t>
            </a:r>
            <a:r>
              <a:rPr sz="6000" spc="1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and</a:t>
            </a:r>
            <a:r>
              <a:rPr sz="6000" spc="1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90" dirty="0">
                <a:solidFill>
                  <a:srgbClr val="D7C632"/>
                </a:solidFill>
                <a:latin typeface="Palatino Linotype"/>
                <a:cs typeface="Palatino Linotype"/>
              </a:rPr>
              <a:t>listen</a:t>
            </a:r>
            <a:r>
              <a:rPr sz="6000" spc="1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not</a:t>
            </a:r>
            <a:r>
              <a:rPr sz="6000" spc="1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only</a:t>
            </a:r>
            <a:r>
              <a:rPr sz="6000" spc="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60" dirty="0">
                <a:solidFill>
                  <a:srgbClr val="FCF4D6"/>
                </a:solidFill>
                <a:latin typeface="Palatino Linotype"/>
                <a:cs typeface="Palatino Linotype"/>
              </a:rPr>
              <a:t>to</a:t>
            </a:r>
            <a:endParaRPr sz="6000">
              <a:latin typeface="Palatino Linotype"/>
              <a:cs typeface="Palatino Linotype"/>
            </a:endParaRPr>
          </a:p>
          <a:p>
            <a:pPr marL="12700" marR="425450">
              <a:lnSpc>
                <a:spcPct val="100000"/>
              </a:lnSpc>
            </a:pP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what</a:t>
            </a:r>
            <a:r>
              <a:rPr sz="6000" spc="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75" dirty="0">
                <a:solidFill>
                  <a:srgbClr val="FCF4D6"/>
                </a:solidFill>
                <a:latin typeface="Palatino Linotype"/>
                <a:cs typeface="Palatino Linotype"/>
              </a:rPr>
              <a:t>is</a:t>
            </a:r>
            <a:r>
              <a:rPr sz="6000" spc="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said</a:t>
            </a:r>
            <a:r>
              <a:rPr sz="6000" spc="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but</a:t>
            </a:r>
            <a:r>
              <a:rPr sz="6000" spc="3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also</a:t>
            </a:r>
            <a:r>
              <a:rPr sz="6000" spc="3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to</a:t>
            </a:r>
            <a:r>
              <a:rPr sz="6000" spc="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95" dirty="0">
                <a:solidFill>
                  <a:srgbClr val="FCF4D6"/>
                </a:solidFill>
                <a:latin typeface="Palatino Linotype"/>
                <a:cs typeface="Palatino Linotype"/>
              </a:rPr>
              <a:t>the </a:t>
            </a:r>
            <a:r>
              <a:rPr sz="6000" spc="45" dirty="0">
                <a:solidFill>
                  <a:srgbClr val="D7C632"/>
                </a:solidFill>
                <a:latin typeface="Palatino Linotype"/>
                <a:cs typeface="Palatino Linotype"/>
              </a:rPr>
              <a:t>pauses,</a:t>
            </a:r>
            <a:r>
              <a:rPr sz="6000" spc="3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spc="55" dirty="0">
                <a:solidFill>
                  <a:srgbClr val="FCF4D6"/>
                </a:solidFill>
                <a:latin typeface="Palatino Linotype"/>
                <a:cs typeface="Palatino Linotype"/>
              </a:rPr>
              <a:t>listening</a:t>
            </a:r>
            <a:r>
              <a:rPr sz="6000" spc="4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to</a:t>
            </a:r>
            <a:r>
              <a:rPr sz="6000" spc="5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105" dirty="0">
                <a:solidFill>
                  <a:srgbClr val="FCF4D6"/>
                </a:solidFill>
                <a:latin typeface="Palatino Linotype"/>
                <a:cs typeface="Palatino Linotype"/>
              </a:rPr>
              <a:t>the </a:t>
            </a:r>
            <a:r>
              <a:rPr sz="60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omissions,</a:t>
            </a:r>
            <a:r>
              <a:rPr sz="6000" spc="5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to</a:t>
            </a:r>
            <a:r>
              <a:rPr sz="60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130" dirty="0">
                <a:solidFill>
                  <a:srgbClr val="D7C632"/>
                </a:solidFill>
                <a:latin typeface="Palatino Linotype"/>
                <a:cs typeface="Palatino Linotype"/>
              </a:rPr>
              <a:t>stories</a:t>
            </a:r>
            <a:r>
              <a:rPr sz="6000" spc="6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spc="-10" dirty="0">
                <a:solidFill>
                  <a:srgbClr val="D7C632"/>
                </a:solidFill>
                <a:latin typeface="Palatino Linotype"/>
                <a:cs typeface="Palatino Linotype"/>
              </a:rPr>
              <a:t>untold.</a:t>
            </a:r>
            <a:endParaRPr sz="600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60641" y="2317509"/>
            <a:ext cx="3931358" cy="454049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41943" y="1125219"/>
            <a:ext cx="8285480" cy="429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000" spc="-10" dirty="0">
                <a:solidFill>
                  <a:srgbClr val="FDF4D6"/>
                </a:solidFill>
                <a:latin typeface="Palatino Linotype"/>
                <a:cs typeface="Palatino Linotype"/>
              </a:rPr>
              <a:t>Names</a:t>
            </a:r>
            <a:r>
              <a:rPr sz="7000" spc="-19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7000" spc="90" dirty="0">
                <a:solidFill>
                  <a:srgbClr val="FDF4D6"/>
                </a:solidFill>
                <a:latin typeface="Palatino Linotype"/>
                <a:cs typeface="Palatino Linotype"/>
              </a:rPr>
              <a:t>contain</a:t>
            </a:r>
            <a:r>
              <a:rPr sz="7000" spc="-18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7000" spc="114" dirty="0">
                <a:solidFill>
                  <a:srgbClr val="FDF4D6"/>
                </a:solidFill>
                <a:latin typeface="Palatino Linotype"/>
                <a:cs typeface="Palatino Linotype"/>
              </a:rPr>
              <a:t>the </a:t>
            </a:r>
            <a:r>
              <a:rPr sz="7000" dirty="0">
                <a:solidFill>
                  <a:srgbClr val="D7C632"/>
                </a:solidFill>
                <a:latin typeface="Palatino Linotype"/>
                <a:cs typeface="Palatino Linotype"/>
              </a:rPr>
              <a:t>memory</a:t>
            </a:r>
            <a:r>
              <a:rPr sz="7000" spc="9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7000" dirty="0">
                <a:solidFill>
                  <a:srgbClr val="D7C632"/>
                </a:solidFill>
                <a:latin typeface="Palatino Linotype"/>
                <a:cs typeface="Palatino Linotype"/>
              </a:rPr>
              <a:t>of</a:t>
            </a:r>
            <a:r>
              <a:rPr sz="7000" spc="10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7000" spc="135" dirty="0">
                <a:solidFill>
                  <a:srgbClr val="D7C632"/>
                </a:solidFill>
                <a:latin typeface="Palatino Linotype"/>
                <a:cs typeface="Palatino Linotype"/>
              </a:rPr>
              <a:t>the</a:t>
            </a:r>
            <a:r>
              <a:rPr sz="7000" spc="9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7000" spc="-20" dirty="0">
                <a:solidFill>
                  <a:srgbClr val="D7C632"/>
                </a:solidFill>
                <a:latin typeface="Palatino Linotype"/>
                <a:cs typeface="Palatino Linotype"/>
              </a:rPr>
              <a:t>past </a:t>
            </a:r>
            <a:r>
              <a:rPr sz="7000" spc="70" dirty="0">
                <a:solidFill>
                  <a:srgbClr val="FDF4D6"/>
                </a:solidFill>
                <a:latin typeface="Palatino Linotype"/>
                <a:cs typeface="Palatino Linotype"/>
              </a:rPr>
              <a:t>as</a:t>
            </a:r>
            <a:r>
              <a:rPr sz="7000" spc="-9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7000" dirty="0">
                <a:solidFill>
                  <a:srgbClr val="FDF4D6"/>
                </a:solidFill>
                <a:latin typeface="Palatino Linotype"/>
                <a:cs typeface="Palatino Linotype"/>
              </a:rPr>
              <a:t>well</a:t>
            </a:r>
            <a:r>
              <a:rPr sz="7000" spc="-9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7000" spc="70" dirty="0">
                <a:solidFill>
                  <a:srgbClr val="FDF4D6"/>
                </a:solidFill>
                <a:latin typeface="Palatino Linotype"/>
                <a:cs typeface="Palatino Linotype"/>
              </a:rPr>
              <a:t>as</a:t>
            </a:r>
            <a:r>
              <a:rPr sz="7000" spc="-9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7000" spc="110" dirty="0">
                <a:solidFill>
                  <a:srgbClr val="FDF4D6"/>
                </a:solidFill>
                <a:latin typeface="Palatino Linotype"/>
                <a:cs typeface="Palatino Linotype"/>
              </a:rPr>
              <a:t>the</a:t>
            </a:r>
            <a:r>
              <a:rPr sz="7000" spc="175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7000" dirty="0">
                <a:solidFill>
                  <a:srgbClr val="D7C632"/>
                </a:solidFill>
                <a:latin typeface="Palatino Linotype"/>
                <a:cs typeface="Palatino Linotype"/>
              </a:rPr>
              <a:t>visions</a:t>
            </a:r>
            <a:r>
              <a:rPr sz="7000" spc="2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7000" dirty="0">
                <a:solidFill>
                  <a:srgbClr val="D7C632"/>
                </a:solidFill>
                <a:latin typeface="Palatino Linotype"/>
                <a:cs typeface="Palatino Linotype"/>
              </a:rPr>
              <a:t>of</a:t>
            </a:r>
            <a:r>
              <a:rPr sz="7000" spc="3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7000" spc="135" dirty="0">
                <a:solidFill>
                  <a:srgbClr val="D7C632"/>
                </a:solidFill>
                <a:latin typeface="Palatino Linotype"/>
                <a:cs typeface="Palatino Linotype"/>
              </a:rPr>
              <a:t>the</a:t>
            </a:r>
            <a:r>
              <a:rPr sz="7000" spc="2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7000" spc="45" dirty="0">
                <a:solidFill>
                  <a:srgbClr val="D7C632"/>
                </a:solidFill>
                <a:latin typeface="Palatino Linotype"/>
                <a:cs typeface="Palatino Linotype"/>
              </a:rPr>
              <a:t>future.</a:t>
            </a:r>
            <a:endParaRPr sz="7000">
              <a:latin typeface="Palatino Linotype"/>
              <a:cs typeface="Palatino Linotyp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179884" y="0"/>
            <a:ext cx="4012565" cy="3795395"/>
            <a:chOff x="8179884" y="0"/>
            <a:chExt cx="4012565" cy="37953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9884" y="0"/>
              <a:ext cx="4012115" cy="37948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65207" y="0"/>
              <a:ext cx="3726792" cy="331844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9691" y="2680208"/>
            <a:ext cx="991743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5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rupture</a:t>
            </a:r>
            <a:r>
              <a:rPr sz="4500" spc="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of</a:t>
            </a:r>
            <a:r>
              <a:rPr sz="4500" spc="5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80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4500" spc="4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55" dirty="0">
                <a:solidFill>
                  <a:srgbClr val="FCF4D6"/>
                </a:solidFill>
                <a:latin typeface="Palatino Linotype"/>
                <a:cs typeface="Palatino Linotype"/>
              </a:rPr>
              <a:t>self,</a:t>
            </a:r>
            <a:r>
              <a:rPr sz="4500" spc="4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80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4500" spc="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95" dirty="0">
                <a:solidFill>
                  <a:srgbClr val="FCF4D6"/>
                </a:solidFill>
                <a:latin typeface="Palatino Linotype"/>
                <a:cs typeface="Palatino Linotype"/>
              </a:rPr>
              <a:t>erasure</a:t>
            </a:r>
            <a:r>
              <a:rPr sz="4500" spc="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-25" dirty="0">
                <a:solidFill>
                  <a:srgbClr val="FCF4D6"/>
                </a:solidFill>
                <a:latin typeface="Palatino Linotype"/>
                <a:cs typeface="Palatino Linotype"/>
              </a:rPr>
              <a:t>of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memory,</a:t>
            </a:r>
            <a:r>
              <a:rPr sz="4500" spc="10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and</a:t>
            </a:r>
            <a:r>
              <a:rPr sz="4500" spc="10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95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4500" spc="10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accompanying</a:t>
            </a:r>
            <a:r>
              <a:rPr sz="4500" spc="10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90" dirty="0">
                <a:solidFill>
                  <a:srgbClr val="FCF4D6"/>
                </a:solidFill>
                <a:latin typeface="Palatino Linotype"/>
                <a:cs typeface="Palatino Linotype"/>
              </a:rPr>
              <a:t>sense</a:t>
            </a:r>
            <a:endParaRPr sz="450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9691" y="4051807"/>
            <a:ext cx="86252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of</a:t>
            </a:r>
            <a:r>
              <a:rPr sz="4500" spc="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-50" dirty="0">
                <a:solidFill>
                  <a:srgbClr val="FCF4D6"/>
                </a:solidFill>
                <a:latin typeface="Palatino Linotype"/>
                <a:cs typeface="Palatino Linotype"/>
              </a:rPr>
              <a:t>void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that</a:t>
            </a:r>
            <a:r>
              <a:rPr sz="4500" spc="-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110" dirty="0">
                <a:solidFill>
                  <a:srgbClr val="FCF4D6"/>
                </a:solidFill>
                <a:latin typeface="Palatino Linotype"/>
                <a:cs typeface="Palatino Linotype"/>
              </a:rPr>
              <a:t>are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135" dirty="0">
                <a:solidFill>
                  <a:srgbClr val="FCF4D6"/>
                </a:solidFill>
                <a:latin typeface="Palatino Linotype"/>
                <a:cs typeface="Palatino Linotype"/>
              </a:rPr>
              <a:t>core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 legacy</a:t>
            </a:r>
            <a:r>
              <a:rPr sz="4500" spc="-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-25" dirty="0">
                <a:solidFill>
                  <a:srgbClr val="FCF4D6"/>
                </a:solidFill>
                <a:latin typeface="Palatino Linotype"/>
                <a:cs typeface="Palatino Linotype"/>
              </a:rPr>
              <a:t>of</a:t>
            </a:r>
            <a:endParaRPr sz="450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48901" y="6069583"/>
            <a:ext cx="128778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0" dirty="0">
                <a:solidFill>
                  <a:srgbClr val="C6D9F1"/>
                </a:solidFill>
                <a:latin typeface="Palatino Linotype"/>
                <a:cs typeface="Palatino Linotype"/>
              </a:rPr>
              <a:t>Emotional</a:t>
            </a:r>
            <a:endParaRPr sz="210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91131" y="807211"/>
            <a:ext cx="45656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D7C632"/>
                </a:solidFill>
              </a:rPr>
              <a:t>Empty</a:t>
            </a:r>
            <a:r>
              <a:rPr spc="-195" dirty="0">
                <a:solidFill>
                  <a:srgbClr val="D7C632"/>
                </a:solidFill>
              </a:rPr>
              <a:t> </a:t>
            </a:r>
            <a:r>
              <a:rPr spc="-10" dirty="0">
                <a:solidFill>
                  <a:srgbClr val="D7C632"/>
                </a:solidFill>
              </a:rPr>
              <a:t>Cycle:</a:t>
            </a:r>
          </a:p>
        </p:txBody>
      </p:sp>
      <p:sp>
        <p:nvSpPr>
          <p:cNvPr id="6" name="object 6"/>
          <p:cNvSpPr/>
          <p:nvPr/>
        </p:nvSpPr>
        <p:spPr>
          <a:xfrm>
            <a:off x="481318" y="1831869"/>
            <a:ext cx="10820400" cy="26034"/>
          </a:xfrm>
          <a:custGeom>
            <a:avLst/>
            <a:gdLst/>
            <a:ahLst/>
            <a:cxnLst/>
            <a:rect l="l" t="t" r="r" b="b"/>
            <a:pathLst>
              <a:path w="10820400" h="26035">
                <a:moveTo>
                  <a:pt x="0" y="25673"/>
                </a:moveTo>
                <a:lnTo>
                  <a:pt x="10820396" y="0"/>
                </a:lnTo>
              </a:path>
            </a:pathLst>
          </a:custGeom>
          <a:ln w="9525">
            <a:solidFill>
              <a:srgbClr val="FCF4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74291" y="3583262"/>
            <a:ext cx="6790690" cy="267843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9"/>
              </a:spcBef>
            </a:pPr>
            <a:endParaRPr sz="45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5"/>
              </a:spcBef>
            </a:pP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massive</a:t>
            </a:r>
            <a:r>
              <a:rPr sz="4500" spc="1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psychic</a:t>
            </a:r>
            <a:r>
              <a:rPr sz="4500" spc="1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-10" dirty="0">
                <a:solidFill>
                  <a:srgbClr val="FCF4D6"/>
                </a:solidFill>
                <a:latin typeface="Palatino Linotype"/>
                <a:cs typeface="Palatino Linotype"/>
              </a:rPr>
              <a:t>trauma.</a:t>
            </a:r>
            <a:r>
              <a:rPr sz="12000" spc="-15" baseline="-10763" dirty="0">
                <a:solidFill>
                  <a:srgbClr val="D7C632"/>
                </a:solidFill>
                <a:latin typeface="Palatino Linotype"/>
                <a:cs typeface="Palatino Linotype"/>
              </a:rPr>
              <a:t>”</a:t>
            </a:r>
            <a:endParaRPr sz="12000" baseline="-10763">
              <a:latin typeface="Palatino Linotype"/>
              <a:cs typeface="Palatino Linotype"/>
            </a:endParaRPr>
          </a:p>
          <a:p>
            <a:pPr marL="86995">
              <a:lnSpc>
                <a:spcPct val="100000"/>
              </a:lnSpc>
              <a:spcBef>
                <a:spcPts val="2095"/>
              </a:spcBef>
            </a:pPr>
            <a:r>
              <a:rPr sz="3000" dirty="0">
                <a:solidFill>
                  <a:srgbClr val="FCF4D6"/>
                </a:solidFill>
                <a:latin typeface="Palatino Linotype"/>
                <a:cs typeface="Palatino Linotype"/>
              </a:rPr>
              <a:t>(Laub,</a:t>
            </a:r>
            <a:r>
              <a:rPr sz="3000" spc="-114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3000" spc="-20" dirty="0">
                <a:solidFill>
                  <a:srgbClr val="FCF4D6"/>
                </a:solidFill>
                <a:latin typeface="Palatino Linotype"/>
                <a:cs typeface="Palatino Linotype"/>
              </a:rPr>
              <a:t>1998)</a:t>
            </a:r>
            <a:endParaRPr sz="3000">
              <a:latin typeface="Palatino Linotype"/>
              <a:cs typeface="Palatino Linotype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45622" y="1549908"/>
            <a:ext cx="959421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0" spc="-1019" baseline="-11458" dirty="0">
                <a:solidFill>
                  <a:srgbClr val="D7C632"/>
                </a:solidFill>
                <a:latin typeface="Palatino Linotype"/>
                <a:cs typeface="Palatino Linotype"/>
              </a:rPr>
              <a:t>“</a:t>
            </a:r>
            <a:r>
              <a:rPr sz="12000" spc="-1770" baseline="-11458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4500" spc="4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95" dirty="0">
                <a:solidFill>
                  <a:srgbClr val="FCF4D6"/>
                </a:solidFill>
                <a:latin typeface="Palatino Linotype"/>
                <a:cs typeface="Palatino Linotype"/>
              </a:rPr>
              <a:t>absence</a:t>
            </a:r>
            <a:r>
              <a:rPr sz="4500" spc="4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of</a:t>
            </a:r>
            <a:r>
              <a:rPr sz="4500" spc="5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representation,</a:t>
            </a:r>
            <a:r>
              <a:rPr sz="4500" spc="5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80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endParaRPr sz="45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509" y="1441703"/>
            <a:ext cx="8773795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700" spc="-10" dirty="0">
                <a:solidFill>
                  <a:srgbClr val="D7C632"/>
                </a:solidFill>
                <a:latin typeface="Palatino Linotype"/>
                <a:cs typeface="Palatino Linotype"/>
              </a:rPr>
              <a:t>Healing</a:t>
            </a:r>
            <a:r>
              <a:rPr sz="7700" spc="-14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7700" spc="90" dirty="0">
                <a:solidFill>
                  <a:srgbClr val="D7C632"/>
                </a:solidFill>
                <a:latin typeface="Palatino Linotype"/>
                <a:cs typeface="Palatino Linotype"/>
              </a:rPr>
              <a:t>is</a:t>
            </a:r>
            <a:r>
              <a:rPr sz="7700" spc="-14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7700" dirty="0">
                <a:solidFill>
                  <a:srgbClr val="D7C632"/>
                </a:solidFill>
                <a:latin typeface="Palatino Linotype"/>
                <a:cs typeface="Palatino Linotype"/>
              </a:rPr>
              <a:t>a</a:t>
            </a:r>
            <a:r>
              <a:rPr sz="7700" spc="-12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7700" spc="40" dirty="0">
                <a:solidFill>
                  <a:srgbClr val="D7C632"/>
                </a:solidFill>
                <a:latin typeface="Palatino Linotype"/>
                <a:cs typeface="Palatino Linotype"/>
              </a:rPr>
              <a:t>journey</a:t>
            </a:r>
            <a:endParaRPr sz="770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7509" y="2609088"/>
            <a:ext cx="10247630" cy="23818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25"/>
              </a:spcBef>
            </a:pPr>
            <a:r>
              <a:rPr sz="7700" dirty="0">
                <a:solidFill>
                  <a:srgbClr val="FCF4D6"/>
                </a:solidFill>
                <a:latin typeface="Palatino Linotype"/>
                <a:cs typeface="Palatino Linotype"/>
              </a:rPr>
              <a:t>filled</a:t>
            </a:r>
            <a:r>
              <a:rPr sz="7700" spc="-15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7700" dirty="0">
                <a:solidFill>
                  <a:srgbClr val="FCF4D6"/>
                </a:solidFill>
                <a:latin typeface="Palatino Linotype"/>
                <a:cs typeface="Palatino Linotype"/>
              </a:rPr>
              <a:t>with</a:t>
            </a:r>
            <a:r>
              <a:rPr sz="7700" spc="-15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7700" spc="-10" dirty="0">
                <a:solidFill>
                  <a:srgbClr val="FCF4D6"/>
                </a:solidFill>
                <a:latin typeface="Palatino Linotype"/>
                <a:cs typeface="Palatino Linotype"/>
              </a:rPr>
              <a:t>ambivalence </a:t>
            </a:r>
            <a:r>
              <a:rPr sz="7700" dirty="0">
                <a:solidFill>
                  <a:srgbClr val="FCF4D6"/>
                </a:solidFill>
                <a:latin typeface="Palatino Linotype"/>
                <a:cs typeface="Palatino Linotype"/>
              </a:rPr>
              <a:t>and</a:t>
            </a:r>
            <a:r>
              <a:rPr sz="7700" spc="-19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7700" spc="-10" dirty="0">
                <a:solidFill>
                  <a:srgbClr val="FCF4D6"/>
                </a:solidFill>
                <a:latin typeface="Palatino Linotype"/>
                <a:cs typeface="Palatino Linotype"/>
              </a:rPr>
              <a:t>guilt.</a:t>
            </a:r>
            <a:endParaRPr sz="7700">
              <a:latin typeface="Palatino Linotype"/>
              <a:cs typeface="Palatino Linotyp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400" y="3632201"/>
            <a:ext cx="6705600" cy="32257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0120" y="3568795"/>
            <a:ext cx="5854269" cy="32892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47676" y="880364"/>
            <a:ext cx="10817860" cy="459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spc="75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6000" spc="1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ability</a:t>
            </a:r>
            <a:r>
              <a:rPr sz="6000" spc="1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85" dirty="0">
                <a:solidFill>
                  <a:srgbClr val="D7C632"/>
                </a:solidFill>
                <a:latin typeface="Palatino Linotype"/>
                <a:cs typeface="Palatino Linotype"/>
              </a:rPr>
              <a:t>to</a:t>
            </a:r>
            <a:r>
              <a:rPr sz="6000" spc="1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spc="50" dirty="0">
                <a:solidFill>
                  <a:srgbClr val="D7C632"/>
                </a:solidFill>
                <a:latin typeface="Palatino Linotype"/>
                <a:cs typeface="Palatino Linotype"/>
              </a:rPr>
              <a:t>think</a:t>
            </a:r>
            <a:r>
              <a:rPr sz="6000" spc="1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D7C632"/>
                </a:solidFill>
                <a:latin typeface="Palatino Linotype"/>
                <a:cs typeface="Palatino Linotype"/>
              </a:rPr>
              <a:t>and</a:t>
            </a:r>
            <a:r>
              <a:rPr sz="6000" spc="2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spc="85" dirty="0">
                <a:solidFill>
                  <a:srgbClr val="D7C632"/>
                </a:solidFill>
                <a:latin typeface="Palatino Linotype"/>
                <a:cs typeface="Palatino Linotype"/>
              </a:rPr>
              <a:t>to</a:t>
            </a:r>
            <a:r>
              <a:rPr sz="6000" spc="1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spc="50" dirty="0">
                <a:solidFill>
                  <a:srgbClr val="D7C632"/>
                </a:solidFill>
                <a:latin typeface="Palatino Linotype"/>
                <a:cs typeface="Palatino Linotype"/>
              </a:rPr>
              <a:t>feel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even</a:t>
            </a:r>
            <a:r>
              <a:rPr sz="6000" spc="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110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6000" spc="2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80" dirty="0">
                <a:solidFill>
                  <a:srgbClr val="FCF4D6"/>
                </a:solidFill>
                <a:latin typeface="Palatino Linotype"/>
                <a:cs typeface="Palatino Linotype"/>
              </a:rPr>
              <a:t>most</a:t>
            </a:r>
            <a:r>
              <a:rPr sz="6000" spc="2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-10" dirty="0">
                <a:solidFill>
                  <a:srgbClr val="FCF4D6"/>
                </a:solidFill>
                <a:latin typeface="Palatino Linotype"/>
                <a:cs typeface="Palatino Linotype"/>
              </a:rPr>
              <a:t>disturbing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thoughts</a:t>
            </a:r>
            <a:r>
              <a:rPr sz="60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and</a:t>
            </a:r>
            <a:r>
              <a:rPr sz="6000" spc="6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painful</a:t>
            </a:r>
            <a:r>
              <a:rPr sz="6000" spc="5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70" dirty="0">
                <a:solidFill>
                  <a:srgbClr val="FCF4D6"/>
                </a:solidFill>
                <a:latin typeface="Palatino Linotype"/>
                <a:cs typeface="Palatino Linotype"/>
              </a:rPr>
              <a:t>emotions brings</a:t>
            </a:r>
            <a:r>
              <a:rPr sz="6000" spc="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CF4D6"/>
                </a:solidFill>
                <a:latin typeface="Palatino Linotype"/>
                <a:cs typeface="Palatino Linotype"/>
              </a:rPr>
              <a:t>with</a:t>
            </a:r>
            <a:r>
              <a:rPr sz="6000" spc="1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it</a:t>
            </a:r>
            <a:r>
              <a:rPr sz="6000" spc="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125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6000" spc="2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120" dirty="0">
                <a:solidFill>
                  <a:srgbClr val="FCF4D6"/>
                </a:solidFill>
                <a:latin typeface="Palatino Linotype"/>
                <a:cs typeface="Palatino Linotype"/>
              </a:rPr>
              <a:t>experience</a:t>
            </a:r>
            <a:r>
              <a:rPr sz="6000" spc="2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000" spc="-25" dirty="0">
                <a:solidFill>
                  <a:srgbClr val="FCF4D6"/>
                </a:solidFill>
                <a:latin typeface="Palatino Linotype"/>
                <a:cs typeface="Palatino Linotype"/>
              </a:rPr>
              <a:t>of </a:t>
            </a:r>
            <a:r>
              <a:rPr sz="6000" dirty="0">
                <a:solidFill>
                  <a:srgbClr val="D7C632"/>
                </a:solidFill>
                <a:latin typeface="Palatino Linotype"/>
                <a:cs typeface="Palatino Linotype"/>
              </a:rPr>
              <a:t>being</a:t>
            </a:r>
            <a:r>
              <a:rPr sz="6000" spc="17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spc="-10" dirty="0">
                <a:solidFill>
                  <a:srgbClr val="D7C632"/>
                </a:solidFill>
                <a:latin typeface="Palatino Linotype"/>
                <a:cs typeface="Palatino Linotype"/>
              </a:rPr>
              <a:t>alive.</a:t>
            </a:r>
            <a:endParaRPr sz="600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0675" y="877824"/>
            <a:ext cx="9181465" cy="432625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1232535">
              <a:lnSpc>
                <a:spcPts val="5520"/>
              </a:lnSpc>
              <a:spcBef>
                <a:spcPts val="980"/>
              </a:spcBef>
            </a:pPr>
            <a:r>
              <a:rPr sz="5300" dirty="0">
                <a:solidFill>
                  <a:srgbClr val="FCF4D6"/>
                </a:solidFill>
                <a:latin typeface="Palatino Linotype"/>
                <a:cs typeface="Palatino Linotype"/>
              </a:rPr>
              <a:t>Every</a:t>
            </a:r>
            <a:r>
              <a:rPr sz="5300" spc="-7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dirty="0">
                <a:solidFill>
                  <a:srgbClr val="FCF4D6"/>
                </a:solidFill>
                <a:latin typeface="Palatino Linotype"/>
                <a:cs typeface="Palatino Linotype"/>
              </a:rPr>
              <a:t>family</a:t>
            </a:r>
            <a:r>
              <a:rPr sz="5300" spc="-7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spc="165" dirty="0">
                <a:solidFill>
                  <a:srgbClr val="FCF4D6"/>
                </a:solidFill>
                <a:latin typeface="Palatino Linotype"/>
                <a:cs typeface="Palatino Linotype"/>
              </a:rPr>
              <a:t>carries</a:t>
            </a:r>
            <a:r>
              <a:rPr sz="5300" spc="-7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spc="70" dirty="0">
                <a:solidFill>
                  <a:srgbClr val="FCF4D6"/>
                </a:solidFill>
                <a:latin typeface="Palatino Linotype"/>
                <a:cs typeface="Palatino Linotype"/>
              </a:rPr>
              <a:t>some </a:t>
            </a:r>
            <a:r>
              <a:rPr sz="5300" spc="55" dirty="0">
                <a:solidFill>
                  <a:srgbClr val="FCF4D6"/>
                </a:solidFill>
                <a:latin typeface="Palatino Linotype"/>
                <a:cs typeface="Palatino Linotype"/>
              </a:rPr>
              <a:t>history</a:t>
            </a:r>
            <a:r>
              <a:rPr sz="53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dirty="0">
                <a:solidFill>
                  <a:srgbClr val="FCF4D6"/>
                </a:solidFill>
                <a:latin typeface="Palatino Linotype"/>
                <a:cs typeface="Palatino Linotype"/>
              </a:rPr>
              <a:t>of</a:t>
            </a:r>
            <a:r>
              <a:rPr sz="5300" spc="9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spc="70" dirty="0">
                <a:solidFill>
                  <a:srgbClr val="FCF4D6"/>
                </a:solidFill>
                <a:latin typeface="Palatino Linotype"/>
                <a:cs typeface="Palatino Linotype"/>
              </a:rPr>
              <a:t>trauma.</a:t>
            </a:r>
            <a:r>
              <a:rPr sz="53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spc="-10" dirty="0">
                <a:solidFill>
                  <a:srgbClr val="FCF4D6"/>
                </a:solidFill>
                <a:latin typeface="Palatino Linotype"/>
                <a:cs typeface="Palatino Linotype"/>
              </a:rPr>
              <a:t>Every</a:t>
            </a:r>
            <a:endParaRPr sz="5300">
              <a:latin typeface="Palatino Linotype"/>
              <a:cs typeface="Palatino Linotype"/>
            </a:endParaRPr>
          </a:p>
          <a:p>
            <a:pPr marL="12700">
              <a:lnSpc>
                <a:spcPts val="5020"/>
              </a:lnSpc>
            </a:pPr>
            <a:r>
              <a:rPr sz="5300" spc="70" dirty="0">
                <a:solidFill>
                  <a:srgbClr val="FCF4D6"/>
                </a:solidFill>
                <a:latin typeface="Palatino Linotype"/>
                <a:cs typeface="Palatino Linotype"/>
              </a:rPr>
              <a:t>trauma</a:t>
            </a:r>
            <a:r>
              <a:rPr sz="5300" spc="8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spc="70" dirty="0">
                <a:solidFill>
                  <a:srgbClr val="FCF4D6"/>
                </a:solidFill>
                <a:latin typeface="Palatino Linotype"/>
                <a:cs typeface="Palatino Linotype"/>
              </a:rPr>
              <a:t>is</a:t>
            </a:r>
            <a:r>
              <a:rPr sz="5300" spc="8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dirty="0">
                <a:solidFill>
                  <a:srgbClr val="D7C632"/>
                </a:solidFill>
                <a:latin typeface="Palatino Linotype"/>
                <a:cs typeface="Palatino Linotype"/>
              </a:rPr>
              <a:t>held</a:t>
            </a:r>
            <a:r>
              <a:rPr sz="5300" spc="8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5300" dirty="0">
                <a:solidFill>
                  <a:srgbClr val="D7C632"/>
                </a:solidFill>
                <a:latin typeface="Palatino Linotype"/>
                <a:cs typeface="Palatino Linotype"/>
              </a:rPr>
              <a:t>within</a:t>
            </a:r>
            <a:r>
              <a:rPr sz="5300" spc="8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5300" dirty="0">
                <a:solidFill>
                  <a:srgbClr val="D7C632"/>
                </a:solidFill>
                <a:latin typeface="Palatino Linotype"/>
                <a:cs typeface="Palatino Linotype"/>
              </a:rPr>
              <a:t>a</a:t>
            </a:r>
            <a:r>
              <a:rPr sz="5300" spc="8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5300" spc="-10" dirty="0">
                <a:solidFill>
                  <a:srgbClr val="D7C632"/>
                </a:solidFill>
                <a:latin typeface="Palatino Linotype"/>
                <a:cs typeface="Palatino Linotype"/>
              </a:rPr>
              <a:t>family</a:t>
            </a:r>
            <a:endParaRPr sz="5300">
              <a:latin typeface="Palatino Linotype"/>
              <a:cs typeface="Palatino Linotype"/>
            </a:endParaRPr>
          </a:p>
          <a:p>
            <a:pPr marL="12700" marR="19050" algn="just">
              <a:lnSpc>
                <a:spcPts val="5500"/>
              </a:lnSpc>
              <a:spcBef>
                <a:spcPts val="470"/>
              </a:spcBef>
            </a:pPr>
            <a:r>
              <a:rPr sz="5300" dirty="0">
                <a:solidFill>
                  <a:srgbClr val="FCF4D6"/>
                </a:solidFill>
                <a:latin typeface="Palatino Linotype"/>
                <a:cs typeface="Palatino Linotype"/>
              </a:rPr>
              <a:t>in</a:t>
            </a:r>
            <a:r>
              <a:rPr sz="5300" spc="5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dirty="0">
                <a:solidFill>
                  <a:srgbClr val="FCF4D6"/>
                </a:solidFill>
                <a:latin typeface="Palatino Linotype"/>
                <a:cs typeface="Palatino Linotype"/>
              </a:rPr>
              <a:t>a</a:t>
            </a:r>
            <a:r>
              <a:rPr sz="5300" spc="5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dirty="0">
                <a:solidFill>
                  <a:srgbClr val="FCF4D6"/>
                </a:solidFill>
                <a:latin typeface="Palatino Linotype"/>
                <a:cs typeface="Palatino Linotype"/>
              </a:rPr>
              <a:t>unique</a:t>
            </a:r>
            <a:r>
              <a:rPr sz="5300" spc="5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spc="-105" dirty="0">
                <a:solidFill>
                  <a:srgbClr val="FCF4D6"/>
                </a:solidFill>
                <a:latin typeface="Palatino Linotype"/>
                <a:cs typeface="Palatino Linotype"/>
              </a:rPr>
              <a:t>way</a:t>
            </a:r>
            <a:r>
              <a:rPr sz="5300" spc="4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dirty="0">
                <a:solidFill>
                  <a:srgbClr val="FCF4D6"/>
                </a:solidFill>
                <a:latin typeface="Palatino Linotype"/>
                <a:cs typeface="Palatino Linotype"/>
              </a:rPr>
              <a:t>and</a:t>
            </a:r>
            <a:r>
              <a:rPr sz="5300" spc="5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dirty="0">
                <a:solidFill>
                  <a:srgbClr val="FCF4D6"/>
                </a:solidFill>
                <a:latin typeface="Palatino Linotype"/>
                <a:cs typeface="Palatino Linotype"/>
              </a:rPr>
              <a:t>leaves</a:t>
            </a:r>
            <a:r>
              <a:rPr sz="5300" spc="5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spc="90" dirty="0">
                <a:solidFill>
                  <a:srgbClr val="FCF4D6"/>
                </a:solidFill>
                <a:latin typeface="Palatino Linotype"/>
                <a:cs typeface="Palatino Linotype"/>
              </a:rPr>
              <a:t>its </a:t>
            </a:r>
            <a:r>
              <a:rPr sz="5300" spc="65" dirty="0">
                <a:solidFill>
                  <a:srgbClr val="D2BB4B"/>
                </a:solidFill>
                <a:latin typeface="Palatino Linotype"/>
                <a:cs typeface="Palatino Linotype"/>
              </a:rPr>
              <a:t>emotional</a:t>
            </a:r>
            <a:r>
              <a:rPr sz="5300" spc="80" dirty="0">
                <a:solidFill>
                  <a:srgbClr val="D2BB4B"/>
                </a:solidFill>
                <a:latin typeface="Palatino Linotype"/>
                <a:cs typeface="Palatino Linotype"/>
              </a:rPr>
              <a:t> </a:t>
            </a:r>
            <a:r>
              <a:rPr sz="5300" spc="75" dirty="0">
                <a:solidFill>
                  <a:srgbClr val="D7C632"/>
                </a:solidFill>
                <a:latin typeface="Palatino Linotype"/>
                <a:cs typeface="Palatino Linotype"/>
              </a:rPr>
              <a:t>mark</a:t>
            </a:r>
            <a:r>
              <a:rPr sz="5300" spc="10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5300" dirty="0">
                <a:solidFill>
                  <a:srgbClr val="FCF4D6"/>
                </a:solidFill>
                <a:latin typeface="Palatino Linotype"/>
                <a:cs typeface="Palatino Linotype"/>
              </a:rPr>
              <a:t>on</a:t>
            </a:r>
            <a:r>
              <a:rPr sz="5300" spc="9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spc="110" dirty="0">
                <a:solidFill>
                  <a:srgbClr val="FCF4D6"/>
                </a:solidFill>
                <a:latin typeface="Palatino Linotype"/>
                <a:cs typeface="Palatino Linotype"/>
              </a:rPr>
              <a:t>those</a:t>
            </a:r>
            <a:r>
              <a:rPr sz="5300" spc="9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spc="-25" dirty="0">
                <a:solidFill>
                  <a:srgbClr val="FCF4D6"/>
                </a:solidFill>
                <a:latin typeface="Palatino Linotype"/>
                <a:cs typeface="Palatino Linotype"/>
              </a:rPr>
              <a:t>who </a:t>
            </a:r>
            <a:r>
              <a:rPr sz="5300" spc="145" dirty="0">
                <a:solidFill>
                  <a:srgbClr val="FCF4D6"/>
                </a:solidFill>
                <a:latin typeface="Palatino Linotype"/>
                <a:cs typeface="Palatino Linotype"/>
              </a:rPr>
              <a:t>are</a:t>
            </a:r>
            <a:r>
              <a:rPr sz="53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dirty="0">
                <a:solidFill>
                  <a:srgbClr val="FCF4D6"/>
                </a:solidFill>
                <a:latin typeface="Palatino Linotype"/>
                <a:cs typeface="Palatino Linotype"/>
              </a:rPr>
              <a:t>yet</a:t>
            </a:r>
            <a:r>
              <a:rPr sz="53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spc="80" dirty="0">
                <a:solidFill>
                  <a:srgbClr val="FCF4D6"/>
                </a:solidFill>
                <a:latin typeface="Palatino Linotype"/>
                <a:cs typeface="Palatino Linotype"/>
              </a:rPr>
              <a:t>to</a:t>
            </a:r>
            <a:r>
              <a:rPr sz="5300" spc="7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spc="95" dirty="0">
                <a:solidFill>
                  <a:srgbClr val="FCF4D6"/>
                </a:solidFill>
                <a:latin typeface="Palatino Linotype"/>
                <a:cs typeface="Palatino Linotype"/>
              </a:rPr>
              <a:t>be</a:t>
            </a:r>
            <a:r>
              <a:rPr sz="5300" spc="7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300" spc="90" dirty="0">
                <a:solidFill>
                  <a:srgbClr val="FCF4D6"/>
                </a:solidFill>
                <a:latin typeface="Palatino Linotype"/>
                <a:cs typeface="Palatino Linotype"/>
              </a:rPr>
              <a:t>born.</a:t>
            </a:r>
            <a:endParaRPr sz="530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400" y="3632201"/>
            <a:ext cx="6705600" cy="32257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86216" y="4346447"/>
            <a:ext cx="3602735" cy="251155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1789" y="621284"/>
            <a:ext cx="10669270" cy="551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DF4D6"/>
                </a:solidFill>
                <a:latin typeface="Palatino Linotype"/>
                <a:cs typeface="Palatino Linotype"/>
              </a:rPr>
              <a:t>While</a:t>
            </a:r>
            <a:r>
              <a:rPr sz="6000" spc="-5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60" dirty="0">
                <a:solidFill>
                  <a:srgbClr val="FDF4D6"/>
                </a:solidFill>
                <a:latin typeface="Palatino Linotype"/>
                <a:cs typeface="Palatino Linotype"/>
              </a:rPr>
              <a:t>our</a:t>
            </a:r>
            <a:r>
              <a:rPr sz="6000" spc="-5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60" dirty="0">
                <a:solidFill>
                  <a:srgbClr val="FDF4D6"/>
                </a:solidFill>
                <a:latin typeface="Palatino Linotype"/>
                <a:cs typeface="Palatino Linotype"/>
              </a:rPr>
              <a:t>journeys</a:t>
            </a:r>
            <a:r>
              <a:rPr sz="6000" spc="-5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85" dirty="0">
                <a:solidFill>
                  <a:srgbClr val="FDF4D6"/>
                </a:solidFill>
                <a:latin typeface="Palatino Linotype"/>
                <a:cs typeface="Palatino Linotype"/>
              </a:rPr>
              <a:t>to</a:t>
            </a:r>
            <a:r>
              <a:rPr sz="6000" spc="-5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-10" dirty="0">
                <a:solidFill>
                  <a:srgbClr val="FDF4D6"/>
                </a:solidFill>
                <a:latin typeface="Palatino Linotype"/>
                <a:cs typeface="Palatino Linotype"/>
              </a:rPr>
              <a:t>healing vary,</a:t>
            </a:r>
            <a:r>
              <a:rPr sz="6000" spc="-114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110" dirty="0">
                <a:solidFill>
                  <a:srgbClr val="FDF4D6"/>
                </a:solidFill>
                <a:latin typeface="Palatino Linotype"/>
                <a:cs typeface="Palatino Linotype"/>
              </a:rPr>
              <a:t>each</a:t>
            </a:r>
            <a:r>
              <a:rPr sz="6000" spc="-11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145" dirty="0">
                <a:solidFill>
                  <a:srgbClr val="FDF4D6"/>
                </a:solidFill>
                <a:latin typeface="Palatino Linotype"/>
                <a:cs typeface="Palatino Linotype"/>
              </a:rPr>
              <a:t>starts</a:t>
            </a:r>
            <a:r>
              <a:rPr sz="6000" spc="-10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DF4D6"/>
                </a:solidFill>
                <a:latin typeface="Palatino Linotype"/>
                <a:cs typeface="Palatino Linotype"/>
              </a:rPr>
              <a:t>with</a:t>
            </a:r>
            <a:r>
              <a:rPr sz="6000" spc="-11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85" dirty="0">
                <a:solidFill>
                  <a:srgbClr val="FDF4D6"/>
                </a:solidFill>
                <a:latin typeface="Palatino Linotype"/>
                <a:cs typeface="Palatino Linotype"/>
              </a:rPr>
              <a:t>the </a:t>
            </a:r>
            <a:r>
              <a:rPr sz="6000" spc="65" dirty="0">
                <a:solidFill>
                  <a:srgbClr val="D7C632"/>
                </a:solidFill>
                <a:latin typeface="Palatino Linotype"/>
                <a:cs typeface="Palatino Linotype"/>
              </a:rPr>
              <a:t>decision</a:t>
            </a:r>
            <a:r>
              <a:rPr sz="6000" spc="9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spc="85" dirty="0">
                <a:solidFill>
                  <a:srgbClr val="D7C632"/>
                </a:solidFill>
                <a:latin typeface="Palatino Linotype"/>
                <a:cs typeface="Palatino Linotype"/>
              </a:rPr>
              <a:t>to</a:t>
            </a:r>
            <a:r>
              <a:rPr sz="6000" spc="9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spc="140" dirty="0">
                <a:solidFill>
                  <a:srgbClr val="D7C632"/>
                </a:solidFill>
                <a:latin typeface="Palatino Linotype"/>
                <a:cs typeface="Palatino Linotype"/>
              </a:rPr>
              <a:t>search,</a:t>
            </a:r>
            <a:r>
              <a:rPr sz="6000" spc="7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spc="85" dirty="0">
                <a:solidFill>
                  <a:srgbClr val="FDF4D6"/>
                </a:solidFill>
                <a:latin typeface="Palatino Linotype"/>
                <a:cs typeface="Palatino Linotype"/>
              </a:rPr>
              <a:t>to</a:t>
            </a:r>
            <a:r>
              <a:rPr sz="6000" spc="9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DF4D6"/>
                </a:solidFill>
                <a:latin typeface="Palatino Linotype"/>
                <a:cs typeface="Palatino Linotype"/>
              </a:rPr>
              <a:t>open</a:t>
            </a:r>
            <a:r>
              <a:rPr sz="6000" spc="9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85" dirty="0">
                <a:solidFill>
                  <a:srgbClr val="FDF4D6"/>
                </a:solidFill>
                <a:latin typeface="Palatino Linotype"/>
                <a:cs typeface="Palatino Linotype"/>
              </a:rPr>
              <a:t>the </a:t>
            </a:r>
            <a:r>
              <a:rPr sz="6000" spc="50" dirty="0">
                <a:solidFill>
                  <a:srgbClr val="FDF4D6"/>
                </a:solidFill>
                <a:latin typeface="Palatino Linotype"/>
                <a:cs typeface="Palatino Linotype"/>
              </a:rPr>
              <a:t>door,</a:t>
            </a:r>
            <a:r>
              <a:rPr sz="6000" spc="3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DF4D6"/>
                </a:solidFill>
                <a:latin typeface="Palatino Linotype"/>
                <a:cs typeface="Palatino Linotype"/>
              </a:rPr>
              <a:t>and,</a:t>
            </a:r>
            <a:r>
              <a:rPr sz="6000" spc="4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160" dirty="0">
                <a:solidFill>
                  <a:srgbClr val="FDF4D6"/>
                </a:solidFill>
                <a:latin typeface="Palatino Linotype"/>
                <a:cs typeface="Palatino Linotype"/>
              </a:rPr>
              <a:t>rather</a:t>
            </a:r>
            <a:r>
              <a:rPr sz="6000" spc="4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70" dirty="0">
                <a:solidFill>
                  <a:srgbClr val="FDF4D6"/>
                </a:solidFill>
                <a:latin typeface="Palatino Linotype"/>
                <a:cs typeface="Palatino Linotype"/>
              </a:rPr>
              <a:t>than</a:t>
            </a:r>
            <a:r>
              <a:rPr sz="6000" spc="5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90" dirty="0">
                <a:solidFill>
                  <a:srgbClr val="FDF4D6"/>
                </a:solidFill>
                <a:latin typeface="Palatino Linotype"/>
                <a:cs typeface="Palatino Linotype"/>
              </a:rPr>
              <a:t>turn </a:t>
            </a:r>
            <a:r>
              <a:rPr sz="6000" spc="-114" dirty="0">
                <a:solidFill>
                  <a:srgbClr val="FDF4D6"/>
                </a:solidFill>
                <a:latin typeface="Palatino Linotype"/>
                <a:cs typeface="Palatino Linotype"/>
              </a:rPr>
              <a:t>away</a:t>
            </a:r>
            <a:r>
              <a:rPr sz="6000" spc="-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75" dirty="0">
                <a:solidFill>
                  <a:srgbClr val="FDF4D6"/>
                </a:solidFill>
                <a:latin typeface="Palatino Linotype"/>
                <a:cs typeface="Palatino Linotype"/>
              </a:rPr>
              <a:t>from</a:t>
            </a:r>
            <a:r>
              <a:rPr sz="6000" spc="-1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110" dirty="0">
                <a:solidFill>
                  <a:srgbClr val="FDF4D6"/>
                </a:solidFill>
                <a:latin typeface="Palatino Linotype"/>
                <a:cs typeface="Palatino Linotype"/>
              </a:rPr>
              <a:t>the</a:t>
            </a:r>
            <a:r>
              <a:rPr sz="600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90" dirty="0">
                <a:solidFill>
                  <a:srgbClr val="FDF4D6"/>
                </a:solidFill>
                <a:latin typeface="Palatino Linotype"/>
                <a:cs typeface="Palatino Linotype"/>
              </a:rPr>
              <a:t>hurt</a:t>
            </a:r>
            <a:r>
              <a:rPr sz="6000" spc="-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FDF4D6"/>
                </a:solidFill>
                <a:latin typeface="Palatino Linotype"/>
                <a:cs typeface="Palatino Linotype"/>
              </a:rPr>
              <a:t>of</a:t>
            </a:r>
            <a:r>
              <a:rPr sz="6000" spc="-1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110" dirty="0">
                <a:solidFill>
                  <a:srgbClr val="FDF4D6"/>
                </a:solidFill>
                <a:latin typeface="Palatino Linotype"/>
                <a:cs typeface="Palatino Linotype"/>
              </a:rPr>
              <a:t>the</a:t>
            </a:r>
            <a:r>
              <a:rPr sz="600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45" dirty="0">
                <a:solidFill>
                  <a:srgbClr val="FDF4D6"/>
                </a:solidFill>
                <a:latin typeface="Palatino Linotype"/>
                <a:cs typeface="Palatino Linotype"/>
              </a:rPr>
              <a:t>past, </a:t>
            </a:r>
            <a:r>
              <a:rPr sz="6000" spc="85" dirty="0">
                <a:solidFill>
                  <a:srgbClr val="FDF4D6"/>
                </a:solidFill>
                <a:latin typeface="Palatino Linotype"/>
                <a:cs typeface="Palatino Linotype"/>
              </a:rPr>
              <a:t>to</a:t>
            </a:r>
            <a:r>
              <a:rPr sz="6000" spc="-114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000" spc="-20" dirty="0">
                <a:solidFill>
                  <a:srgbClr val="D7C632"/>
                </a:solidFill>
                <a:latin typeface="Palatino Linotype"/>
                <a:cs typeface="Palatino Linotype"/>
              </a:rPr>
              <a:t>walk</a:t>
            </a:r>
            <a:r>
              <a:rPr sz="6000" spc="-114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dirty="0">
                <a:solidFill>
                  <a:srgbClr val="D7C632"/>
                </a:solidFill>
                <a:latin typeface="Palatino Linotype"/>
                <a:cs typeface="Palatino Linotype"/>
              </a:rPr>
              <a:t>toward</a:t>
            </a:r>
            <a:r>
              <a:rPr sz="6000" spc="-114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000" spc="35" dirty="0">
                <a:solidFill>
                  <a:srgbClr val="D7C632"/>
                </a:solidFill>
                <a:latin typeface="Palatino Linotype"/>
                <a:cs typeface="Palatino Linotype"/>
              </a:rPr>
              <a:t>it.</a:t>
            </a:r>
            <a:endParaRPr sz="600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940839"/>
            <a:ext cx="10079355" cy="2917190"/>
            <a:chOff x="0" y="3940839"/>
            <a:chExt cx="10079355" cy="29171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940839"/>
              <a:ext cx="3546144" cy="29171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00267" y="4857167"/>
              <a:ext cx="8178800" cy="12700"/>
            </a:xfrm>
            <a:custGeom>
              <a:avLst/>
              <a:gdLst/>
              <a:ahLst/>
              <a:cxnLst/>
              <a:rect l="l" t="t" r="r" b="b"/>
              <a:pathLst>
                <a:path w="8178800" h="12700">
                  <a:moveTo>
                    <a:pt x="8178800" y="0"/>
                  </a:moveTo>
                  <a:lnTo>
                    <a:pt x="0" y="0"/>
                  </a:lnTo>
                  <a:lnTo>
                    <a:pt x="0" y="12699"/>
                  </a:lnTo>
                  <a:lnTo>
                    <a:pt x="8178800" y="12699"/>
                  </a:lnTo>
                  <a:lnTo>
                    <a:pt x="8178800" y="0"/>
                  </a:lnTo>
                  <a:close/>
                </a:path>
              </a:pathLst>
            </a:custGeom>
            <a:solidFill>
              <a:srgbClr val="D7C6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59288" y="972312"/>
            <a:ext cx="10868660" cy="398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080" algn="ctr">
              <a:lnSpc>
                <a:spcPct val="100000"/>
              </a:lnSpc>
              <a:spcBef>
                <a:spcPts val="100"/>
              </a:spcBef>
            </a:pPr>
            <a:r>
              <a:rPr sz="6500" dirty="0">
                <a:solidFill>
                  <a:srgbClr val="FDF4D6"/>
                </a:solidFill>
                <a:latin typeface="Palatino Linotype"/>
                <a:cs typeface="Palatino Linotype"/>
              </a:rPr>
              <a:t>Trauma</a:t>
            </a:r>
            <a:r>
              <a:rPr sz="6500" spc="15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500" spc="70" dirty="0">
                <a:solidFill>
                  <a:srgbClr val="FDF4D6"/>
                </a:solidFill>
                <a:latin typeface="Palatino Linotype"/>
                <a:cs typeface="Palatino Linotype"/>
              </a:rPr>
              <a:t>is</a:t>
            </a:r>
            <a:r>
              <a:rPr sz="6500" spc="15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500" spc="85" dirty="0">
                <a:solidFill>
                  <a:srgbClr val="FDF4D6"/>
                </a:solidFill>
                <a:latin typeface="Palatino Linotype"/>
                <a:cs typeface="Palatino Linotype"/>
              </a:rPr>
              <a:t>transmitted </a:t>
            </a:r>
            <a:r>
              <a:rPr sz="6500" dirty="0">
                <a:solidFill>
                  <a:srgbClr val="FDF4D6"/>
                </a:solidFill>
                <a:latin typeface="Palatino Linotype"/>
                <a:cs typeface="Palatino Linotype"/>
              </a:rPr>
              <a:t>through</a:t>
            </a:r>
            <a:r>
              <a:rPr sz="6500" spc="18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500" dirty="0">
                <a:solidFill>
                  <a:srgbClr val="FDF4D6"/>
                </a:solidFill>
                <a:latin typeface="Palatino Linotype"/>
                <a:cs typeface="Palatino Linotype"/>
              </a:rPr>
              <a:t>our</a:t>
            </a:r>
            <a:r>
              <a:rPr sz="6500" spc="16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500" dirty="0">
                <a:solidFill>
                  <a:srgbClr val="FDF4D6"/>
                </a:solidFill>
                <a:latin typeface="Palatino Linotype"/>
                <a:cs typeface="Palatino Linotype"/>
              </a:rPr>
              <a:t>minds</a:t>
            </a:r>
            <a:r>
              <a:rPr sz="6500" spc="17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500" spc="-25" dirty="0">
                <a:solidFill>
                  <a:srgbClr val="FDF4D6"/>
                </a:solidFill>
                <a:latin typeface="Palatino Linotype"/>
                <a:cs typeface="Palatino Linotype"/>
              </a:rPr>
              <a:t>and </a:t>
            </a:r>
            <a:r>
              <a:rPr sz="6500" dirty="0">
                <a:solidFill>
                  <a:srgbClr val="FDF4D6"/>
                </a:solidFill>
                <a:latin typeface="Palatino Linotype"/>
                <a:cs typeface="Palatino Linotype"/>
              </a:rPr>
              <a:t>through</a:t>
            </a:r>
            <a:r>
              <a:rPr sz="6500" spc="14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500" dirty="0">
                <a:solidFill>
                  <a:srgbClr val="FDF4D6"/>
                </a:solidFill>
                <a:latin typeface="Palatino Linotype"/>
                <a:cs typeface="Palatino Linotype"/>
              </a:rPr>
              <a:t>our</a:t>
            </a:r>
            <a:r>
              <a:rPr sz="6500" spc="13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500" dirty="0">
                <a:solidFill>
                  <a:srgbClr val="FDF4D6"/>
                </a:solidFill>
                <a:latin typeface="Palatino Linotype"/>
                <a:cs typeface="Palatino Linotype"/>
              </a:rPr>
              <a:t>bodies,</a:t>
            </a:r>
            <a:r>
              <a:rPr sz="6500" spc="14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500" dirty="0">
                <a:solidFill>
                  <a:srgbClr val="FDF4D6"/>
                </a:solidFill>
                <a:latin typeface="Palatino Linotype"/>
                <a:cs typeface="Palatino Linotype"/>
              </a:rPr>
              <a:t>and</a:t>
            </a:r>
            <a:r>
              <a:rPr sz="6500" spc="14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500" spc="70" dirty="0">
                <a:solidFill>
                  <a:srgbClr val="FDF4D6"/>
                </a:solidFill>
                <a:latin typeface="Palatino Linotype"/>
                <a:cs typeface="Palatino Linotype"/>
              </a:rPr>
              <a:t>so</a:t>
            </a:r>
            <a:r>
              <a:rPr sz="6500" spc="13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6500" spc="45" dirty="0">
                <a:solidFill>
                  <a:srgbClr val="FDF4D6"/>
                </a:solidFill>
                <a:latin typeface="Palatino Linotype"/>
                <a:cs typeface="Palatino Linotype"/>
              </a:rPr>
              <a:t>is </a:t>
            </a:r>
            <a:r>
              <a:rPr sz="6500" spc="135" dirty="0">
                <a:solidFill>
                  <a:srgbClr val="D7C632"/>
                </a:solidFill>
                <a:latin typeface="Palatino Linotype"/>
                <a:cs typeface="Palatino Linotype"/>
              </a:rPr>
              <a:t>resilience</a:t>
            </a:r>
            <a:r>
              <a:rPr sz="6500" spc="-5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500" dirty="0">
                <a:solidFill>
                  <a:srgbClr val="D7C632"/>
                </a:solidFill>
                <a:latin typeface="Palatino Linotype"/>
                <a:cs typeface="Palatino Linotype"/>
              </a:rPr>
              <a:t>and</a:t>
            </a:r>
            <a:r>
              <a:rPr sz="6500" spc="-5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500" spc="-10" dirty="0">
                <a:solidFill>
                  <a:srgbClr val="D7C632"/>
                </a:solidFill>
                <a:latin typeface="Palatino Linotype"/>
                <a:cs typeface="Palatino Linotype"/>
              </a:rPr>
              <a:t>healing.</a:t>
            </a:r>
            <a:endParaRPr sz="6500">
              <a:latin typeface="Palatino Linotype"/>
              <a:cs typeface="Palatino Linotyp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51264" y="0"/>
            <a:ext cx="2840735" cy="253288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1776" y="3664808"/>
            <a:ext cx="5459849" cy="31931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7100" y="1029208"/>
            <a:ext cx="916241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75" dirty="0">
                <a:solidFill>
                  <a:srgbClr val="FDF4D6"/>
                </a:solidFill>
              </a:rPr>
              <a:t>The</a:t>
            </a:r>
            <a:r>
              <a:rPr sz="5500" spc="-80" dirty="0">
                <a:solidFill>
                  <a:srgbClr val="FDF4D6"/>
                </a:solidFill>
              </a:rPr>
              <a:t> </a:t>
            </a:r>
            <a:r>
              <a:rPr sz="5500" dirty="0">
                <a:solidFill>
                  <a:srgbClr val="FDF4D6"/>
                </a:solidFill>
              </a:rPr>
              <a:t>Radioactivity</a:t>
            </a:r>
            <a:r>
              <a:rPr sz="5500" spc="-75" dirty="0">
                <a:solidFill>
                  <a:srgbClr val="FDF4D6"/>
                </a:solidFill>
              </a:rPr>
              <a:t> </a:t>
            </a:r>
            <a:r>
              <a:rPr sz="5500" dirty="0">
                <a:solidFill>
                  <a:srgbClr val="FDF4D6"/>
                </a:solidFill>
              </a:rPr>
              <a:t>of</a:t>
            </a:r>
            <a:r>
              <a:rPr sz="5500" spc="-80" dirty="0">
                <a:solidFill>
                  <a:srgbClr val="FDF4D6"/>
                </a:solidFill>
              </a:rPr>
              <a:t> </a:t>
            </a:r>
            <a:r>
              <a:rPr sz="5500" spc="-10" dirty="0">
                <a:solidFill>
                  <a:srgbClr val="FDF4D6"/>
                </a:solidFill>
              </a:rPr>
              <a:t>Trauma:</a:t>
            </a:r>
            <a:endParaRPr sz="55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57707" rIns="0" bIns="0" rtlCol="0">
            <a:spAutoFit/>
          </a:bodyPr>
          <a:lstStyle/>
          <a:p>
            <a:pPr marL="231140" marR="5080">
              <a:lnSpc>
                <a:spcPct val="92200"/>
              </a:lnSpc>
              <a:spcBef>
                <a:spcPts val="540"/>
              </a:spcBef>
            </a:pPr>
            <a:r>
              <a:rPr sz="4700" dirty="0">
                <a:solidFill>
                  <a:srgbClr val="D7C632"/>
                </a:solidFill>
              </a:rPr>
              <a:t>Repressed</a:t>
            </a:r>
            <a:r>
              <a:rPr sz="4700" spc="145" dirty="0">
                <a:solidFill>
                  <a:srgbClr val="D7C632"/>
                </a:solidFill>
              </a:rPr>
              <a:t> </a:t>
            </a:r>
            <a:r>
              <a:rPr sz="4700" spc="130" dirty="0">
                <a:solidFill>
                  <a:srgbClr val="D7C632"/>
                </a:solidFill>
              </a:rPr>
              <a:t>secrets</a:t>
            </a:r>
            <a:r>
              <a:rPr sz="4700" spc="135" dirty="0">
                <a:solidFill>
                  <a:srgbClr val="D7C632"/>
                </a:solidFill>
              </a:rPr>
              <a:t> </a:t>
            </a:r>
            <a:r>
              <a:rPr sz="4700" spc="70" dirty="0"/>
              <a:t>become</a:t>
            </a:r>
            <a:r>
              <a:rPr sz="4700" spc="145" dirty="0"/>
              <a:t> </a:t>
            </a:r>
            <a:r>
              <a:rPr sz="4700" spc="40" dirty="0"/>
              <a:t>nameless </a:t>
            </a:r>
            <a:r>
              <a:rPr sz="4700" dirty="0"/>
              <a:t>dread. They</a:t>
            </a:r>
            <a:r>
              <a:rPr sz="4700" spc="-10" dirty="0"/>
              <a:t> </a:t>
            </a:r>
            <a:r>
              <a:rPr sz="4700" dirty="0">
                <a:solidFill>
                  <a:srgbClr val="D7C632"/>
                </a:solidFill>
              </a:rPr>
              <a:t>live in</a:t>
            </a:r>
            <a:r>
              <a:rPr sz="4700" spc="-5" dirty="0">
                <a:solidFill>
                  <a:srgbClr val="D7C632"/>
                </a:solidFill>
              </a:rPr>
              <a:t> </a:t>
            </a:r>
            <a:r>
              <a:rPr sz="4700" dirty="0">
                <a:solidFill>
                  <a:srgbClr val="D7C632"/>
                </a:solidFill>
              </a:rPr>
              <a:t>our psyche,</a:t>
            </a:r>
            <a:r>
              <a:rPr sz="4700" spc="-5" dirty="0">
                <a:solidFill>
                  <a:srgbClr val="D7C632"/>
                </a:solidFill>
              </a:rPr>
              <a:t> </a:t>
            </a:r>
            <a:r>
              <a:rPr sz="4700" spc="-20" dirty="0"/>
              <a:t>like </a:t>
            </a:r>
            <a:r>
              <a:rPr sz="4700" dirty="0"/>
              <a:t>radiation,</a:t>
            </a:r>
            <a:r>
              <a:rPr sz="4700" spc="40" dirty="0"/>
              <a:t> </a:t>
            </a:r>
            <a:r>
              <a:rPr sz="4700" dirty="0"/>
              <a:t>with</a:t>
            </a:r>
            <a:r>
              <a:rPr sz="4700" spc="45" dirty="0"/>
              <a:t> </a:t>
            </a:r>
            <a:r>
              <a:rPr sz="4700" dirty="0"/>
              <a:t>no</a:t>
            </a:r>
            <a:r>
              <a:rPr sz="4700" spc="45" dirty="0"/>
              <a:t> </a:t>
            </a:r>
            <a:r>
              <a:rPr sz="4700" spc="50" dirty="0"/>
              <a:t>form,</a:t>
            </a:r>
            <a:r>
              <a:rPr sz="4700" spc="45" dirty="0"/>
              <a:t> </a:t>
            </a:r>
            <a:r>
              <a:rPr sz="4700" spc="70" dirty="0"/>
              <a:t>color,</a:t>
            </a:r>
            <a:r>
              <a:rPr sz="4700" spc="45" dirty="0"/>
              <a:t> </a:t>
            </a:r>
            <a:r>
              <a:rPr sz="4700" spc="85" dirty="0"/>
              <a:t>or </a:t>
            </a:r>
            <a:r>
              <a:rPr sz="4700" spc="-10" dirty="0"/>
              <a:t>smell.</a:t>
            </a:r>
            <a:endParaRPr sz="4700"/>
          </a:p>
        </p:txBody>
      </p:sp>
      <p:sp>
        <p:nvSpPr>
          <p:cNvPr id="5" name="object 5"/>
          <p:cNvSpPr/>
          <p:nvPr/>
        </p:nvSpPr>
        <p:spPr>
          <a:xfrm>
            <a:off x="304803" y="2082269"/>
            <a:ext cx="10820400" cy="26034"/>
          </a:xfrm>
          <a:custGeom>
            <a:avLst/>
            <a:gdLst/>
            <a:ahLst/>
            <a:cxnLst/>
            <a:rect l="l" t="t" r="r" b="b"/>
            <a:pathLst>
              <a:path w="10820400" h="26035">
                <a:moveTo>
                  <a:pt x="0" y="25673"/>
                </a:moveTo>
                <a:lnTo>
                  <a:pt x="10820396" y="0"/>
                </a:lnTo>
              </a:path>
            </a:pathLst>
          </a:custGeom>
          <a:ln w="9525">
            <a:solidFill>
              <a:srgbClr val="FCF4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435199"/>
            <a:ext cx="11675745" cy="3423285"/>
            <a:chOff x="0" y="3435199"/>
            <a:chExt cx="11675745" cy="3423285"/>
          </a:xfrm>
        </p:grpSpPr>
        <p:sp>
          <p:nvSpPr>
            <p:cNvPr id="3" name="object 3"/>
            <p:cNvSpPr/>
            <p:nvPr/>
          </p:nvSpPr>
          <p:spPr>
            <a:xfrm>
              <a:off x="512255" y="4836985"/>
              <a:ext cx="11163300" cy="12700"/>
            </a:xfrm>
            <a:custGeom>
              <a:avLst/>
              <a:gdLst/>
              <a:ahLst/>
              <a:cxnLst/>
              <a:rect l="l" t="t" r="r" b="b"/>
              <a:pathLst>
                <a:path w="11163300" h="12700">
                  <a:moveTo>
                    <a:pt x="1116329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1163299" y="12700"/>
                  </a:lnTo>
                  <a:lnTo>
                    <a:pt x="11163299" y="0"/>
                  </a:lnTo>
                  <a:close/>
                </a:path>
              </a:pathLst>
            </a:custGeom>
            <a:solidFill>
              <a:srgbClr val="FCF4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435199"/>
              <a:ext cx="4737906" cy="34228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3039" y="684784"/>
            <a:ext cx="11492865" cy="4235450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318770" marR="826769" indent="-306705">
              <a:lnSpc>
                <a:spcPts val="5400"/>
              </a:lnSpc>
              <a:spcBef>
                <a:spcPts val="1280"/>
              </a:spcBef>
            </a:pPr>
            <a:r>
              <a:rPr sz="5500" dirty="0">
                <a:solidFill>
                  <a:srgbClr val="FCF4D6"/>
                </a:solidFill>
                <a:latin typeface="Palatino Linotype"/>
                <a:cs typeface="Palatino Linotype"/>
              </a:rPr>
              <a:t>“Traumatic</a:t>
            </a:r>
            <a:r>
              <a:rPr sz="5500" spc="10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dirty="0">
                <a:solidFill>
                  <a:srgbClr val="FCF4D6"/>
                </a:solidFill>
                <a:latin typeface="Palatino Linotype"/>
                <a:cs typeface="Palatino Linotype"/>
              </a:rPr>
              <a:t>events</a:t>
            </a:r>
            <a:r>
              <a:rPr sz="5500" spc="1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dirty="0">
                <a:solidFill>
                  <a:srgbClr val="D7C632"/>
                </a:solidFill>
                <a:latin typeface="Palatino Linotype"/>
                <a:cs typeface="Palatino Linotype"/>
              </a:rPr>
              <a:t>leave</a:t>
            </a:r>
            <a:r>
              <a:rPr sz="5500" spc="12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5500" dirty="0">
                <a:solidFill>
                  <a:srgbClr val="D7C632"/>
                </a:solidFill>
                <a:latin typeface="Palatino Linotype"/>
                <a:cs typeface="Palatino Linotype"/>
              </a:rPr>
              <a:t>us</a:t>
            </a:r>
            <a:r>
              <a:rPr sz="5500" spc="11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5500" spc="70" dirty="0">
                <a:solidFill>
                  <a:srgbClr val="D7C632"/>
                </a:solidFill>
                <a:latin typeface="Palatino Linotype"/>
                <a:cs typeface="Palatino Linotype"/>
              </a:rPr>
              <a:t>stuck </a:t>
            </a:r>
            <a:r>
              <a:rPr sz="5500" dirty="0">
                <a:solidFill>
                  <a:srgbClr val="FCF4D6"/>
                </a:solidFill>
                <a:latin typeface="Palatino Linotype"/>
                <a:cs typeface="Palatino Linotype"/>
              </a:rPr>
              <a:t>in</a:t>
            </a:r>
            <a:r>
              <a:rPr sz="5500" spc="6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dirty="0">
                <a:solidFill>
                  <a:srgbClr val="FCF4D6"/>
                </a:solidFill>
                <a:latin typeface="Palatino Linotype"/>
                <a:cs typeface="Palatino Linotype"/>
              </a:rPr>
              <a:t>a</a:t>
            </a:r>
            <a:r>
              <a:rPr sz="5500" spc="5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spc="110" dirty="0">
                <a:solidFill>
                  <a:srgbClr val="FCF4D6"/>
                </a:solidFill>
                <a:latin typeface="Palatino Linotype"/>
                <a:cs typeface="Palatino Linotype"/>
              </a:rPr>
              <a:t>state</a:t>
            </a:r>
            <a:r>
              <a:rPr sz="5500" spc="6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dirty="0">
                <a:solidFill>
                  <a:srgbClr val="FCF4D6"/>
                </a:solidFill>
                <a:latin typeface="Palatino Linotype"/>
                <a:cs typeface="Palatino Linotype"/>
              </a:rPr>
              <a:t>of</a:t>
            </a:r>
            <a:r>
              <a:rPr sz="5500" spc="5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helplessness</a:t>
            </a:r>
            <a:r>
              <a:rPr sz="5500" spc="6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spc="-25" dirty="0">
                <a:solidFill>
                  <a:srgbClr val="FCF4D6"/>
                </a:solidFill>
                <a:latin typeface="Palatino Linotype"/>
                <a:cs typeface="Palatino Linotype"/>
              </a:rPr>
              <a:t>and </a:t>
            </a:r>
            <a:r>
              <a:rPr sz="5500" spc="175" dirty="0">
                <a:solidFill>
                  <a:srgbClr val="FCF4D6"/>
                </a:solidFill>
                <a:latin typeface="Palatino Linotype"/>
                <a:cs typeface="Palatino Linotype"/>
              </a:rPr>
              <a:t>terror,</a:t>
            </a:r>
            <a:r>
              <a:rPr sz="5500" spc="3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dirty="0">
                <a:solidFill>
                  <a:srgbClr val="FCF4D6"/>
                </a:solidFill>
                <a:latin typeface="Palatino Linotype"/>
                <a:cs typeface="Palatino Linotype"/>
              </a:rPr>
              <a:t>and</a:t>
            </a:r>
            <a:r>
              <a:rPr sz="5500" spc="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spc="105" dirty="0">
                <a:solidFill>
                  <a:srgbClr val="FCF4D6"/>
                </a:solidFill>
                <a:latin typeface="Palatino Linotype"/>
                <a:cs typeface="Palatino Linotype"/>
              </a:rPr>
              <a:t>result</a:t>
            </a:r>
            <a:r>
              <a:rPr sz="5500" spc="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dirty="0">
                <a:solidFill>
                  <a:srgbClr val="FCF4D6"/>
                </a:solidFill>
                <a:latin typeface="Palatino Linotype"/>
                <a:cs typeface="Palatino Linotype"/>
              </a:rPr>
              <a:t>in</a:t>
            </a:r>
            <a:r>
              <a:rPr sz="5500" spc="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dirty="0">
                <a:solidFill>
                  <a:srgbClr val="FCF4D6"/>
                </a:solidFill>
                <a:latin typeface="Palatino Linotype"/>
                <a:cs typeface="Palatino Linotype"/>
              </a:rPr>
              <a:t>a</a:t>
            </a:r>
            <a:r>
              <a:rPr sz="5500" spc="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spc="55" dirty="0">
                <a:solidFill>
                  <a:srgbClr val="FCF4D6"/>
                </a:solidFill>
                <a:latin typeface="Palatino Linotype"/>
                <a:cs typeface="Palatino Linotype"/>
              </a:rPr>
              <a:t>change</a:t>
            </a:r>
            <a:r>
              <a:rPr sz="5500" spc="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spc="-25" dirty="0">
                <a:solidFill>
                  <a:srgbClr val="FCF4D6"/>
                </a:solidFill>
                <a:latin typeface="Palatino Linotype"/>
                <a:cs typeface="Palatino Linotype"/>
              </a:rPr>
              <a:t>in </a:t>
            </a:r>
            <a:r>
              <a:rPr sz="5500" dirty="0">
                <a:solidFill>
                  <a:srgbClr val="D7C632"/>
                </a:solidFill>
                <a:latin typeface="Palatino Linotype"/>
                <a:cs typeface="Palatino Linotype"/>
              </a:rPr>
              <a:t>how</a:t>
            </a:r>
            <a:r>
              <a:rPr sz="5500" spc="-13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5500" dirty="0">
                <a:solidFill>
                  <a:srgbClr val="D7C632"/>
                </a:solidFill>
                <a:latin typeface="Palatino Linotype"/>
                <a:cs typeface="Palatino Linotype"/>
              </a:rPr>
              <a:t>we</a:t>
            </a:r>
            <a:r>
              <a:rPr sz="5500" spc="-13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5500" spc="50" dirty="0">
                <a:solidFill>
                  <a:srgbClr val="D7C632"/>
                </a:solidFill>
                <a:latin typeface="Palatino Linotype"/>
                <a:cs typeface="Palatino Linotype"/>
              </a:rPr>
              <a:t>perceive</a:t>
            </a:r>
            <a:r>
              <a:rPr sz="5500" spc="-12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5500" dirty="0">
                <a:solidFill>
                  <a:srgbClr val="FCF4D6"/>
                </a:solidFill>
                <a:latin typeface="Palatino Linotype"/>
                <a:cs typeface="Palatino Linotype"/>
              </a:rPr>
              <a:t>danger.”</a:t>
            </a:r>
            <a:r>
              <a:rPr sz="5500" spc="-12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2500" spc="-10" dirty="0">
                <a:solidFill>
                  <a:srgbClr val="FCF4D6"/>
                </a:solidFill>
                <a:latin typeface="Palatino Linotype"/>
                <a:cs typeface="Palatino Linotype"/>
              </a:rPr>
              <a:t>(van</a:t>
            </a:r>
            <a:r>
              <a:rPr sz="2500" spc="-4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2500" dirty="0">
                <a:solidFill>
                  <a:srgbClr val="FCF4D6"/>
                </a:solidFill>
                <a:latin typeface="Palatino Linotype"/>
                <a:cs typeface="Palatino Linotype"/>
              </a:rPr>
              <a:t>der</a:t>
            </a:r>
            <a:r>
              <a:rPr sz="2500" spc="-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2500" spc="-10" dirty="0">
                <a:solidFill>
                  <a:srgbClr val="FCF4D6"/>
                </a:solidFill>
                <a:latin typeface="Palatino Linotype"/>
                <a:cs typeface="Palatino Linotype"/>
              </a:rPr>
              <a:t>Kolk)</a:t>
            </a:r>
            <a:endParaRPr sz="2500">
              <a:latin typeface="Palatino Linotype"/>
              <a:cs typeface="Palatino Linotype"/>
            </a:endParaRPr>
          </a:p>
          <a:p>
            <a:pPr marL="318770">
              <a:lnSpc>
                <a:spcPct val="100000"/>
              </a:lnSpc>
              <a:spcBef>
                <a:spcPts val="4605"/>
              </a:spcBef>
            </a:pPr>
            <a:r>
              <a:rPr sz="4800" spc="-175" dirty="0">
                <a:solidFill>
                  <a:srgbClr val="FCF4D6"/>
                </a:solidFill>
                <a:latin typeface="Palatino Linotype"/>
                <a:cs typeface="Palatino Linotype"/>
              </a:rPr>
              <a:t>How</a:t>
            </a:r>
            <a:r>
              <a:rPr sz="4800" spc="7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800" dirty="0">
                <a:solidFill>
                  <a:srgbClr val="FCF4D6"/>
                </a:solidFill>
                <a:latin typeface="Palatino Linotype"/>
                <a:cs typeface="Palatino Linotype"/>
              </a:rPr>
              <a:t>does</a:t>
            </a:r>
            <a:r>
              <a:rPr sz="4800" spc="7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8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it</a:t>
            </a:r>
            <a:r>
              <a:rPr sz="4800" spc="7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800" dirty="0">
                <a:solidFill>
                  <a:srgbClr val="FCF4D6"/>
                </a:solidFill>
                <a:latin typeface="Palatino Linotype"/>
                <a:cs typeface="Palatino Linotype"/>
              </a:rPr>
              <a:t>impact</a:t>
            </a:r>
            <a:r>
              <a:rPr sz="4800" spc="7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8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48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800" spc="80" dirty="0">
                <a:solidFill>
                  <a:srgbClr val="FCF4D6"/>
                </a:solidFill>
                <a:latin typeface="Palatino Linotype"/>
                <a:cs typeface="Palatino Linotype"/>
              </a:rPr>
              <a:t>next</a:t>
            </a:r>
            <a:r>
              <a:rPr sz="4800" spc="7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800" spc="50" dirty="0">
                <a:solidFill>
                  <a:srgbClr val="FCF4D6"/>
                </a:solidFill>
                <a:latin typeface="Palatino Linotype"/>
                <a:cs typeface="Palatino Linotype"/>
              </a:rPr>
              <a:t>generation?</a:t>
            </a:r>
            <a:endParaRPr sz="4800">
              <a:latin typeface="Palatino Linotype"/>
              <a:cs typeface="Palatino Linotyp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5974" y="546607"/>
            <a:ext cx="9901555" cy="509143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85"/>
              </a:spcBef>
            </a:pPr>
            <a:r>
              <a:rPr sz="45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4500" spc="-3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people</a:t>
            </a:r>
            <a:r>
              <a:rPr sz="4500" spc="-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we</a:t>
            </a:r>
            <a:r>
              <a:rPr sz="4500" spc="-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love</a:t>
            </a:r>
            <a:r>
              <a:rPr sz="4500" spc="-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and</a:t>
            </a:r>
            <a:r>
              <a:rPr sz="4500" spc="-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75" dirty="0">
                <a:solidFill>
                  <a:srgbClr val="FCF4D6"/>
                </a:solidFill>
                <a:latin typeface="Palatino Linotype"/>
                <a:cs typeface="Palatino Linotype"/>
              </a:rPr>
              <a:t>those</a:t>
            </a:r>
            <a:r>
              <a:rPr sz="4500" spc="-3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-25" dirty="0">
                <a:solidFill>
                  <a:srgbClr val="FCF4D6"/>
                </a:solidFill>
                <a:latin typeface="Palatino Linotype"/>
                <a:cs typeface="Palatino Linotype"/>
              </a:rPr>
              <a:t>who </a:t>
            </a:r>
            <a:r>
              <a:rPr sz="4500" spc="55" dirty="0">
                <a:solidFill>
                  <a:srgbClr val="FCF4D6"/>
                </a:solidFill>
                <a:latin typeface="Palatino Linotype"/>
                <a:cs typeface="Palatino Linotype"/>
              </a:rPr>
              <a:t>raised</a:t>
            </a:r>
            <a:r>
              <a:rPr sz="4500" spc="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us</a:t>
            </a:r>
            <a:r>
              <a:rPr sz="4500" spc="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D7C632"/>
                </a:solidFill>
                <a:latin typeface="Palatino Linotype"/>
                <a:cs typeface="Palatino Linotype"/>
              </a:rPr>
              <a:t>live</a:t>
            </a:r>
            <a:r>
              <a:rPr sz="4500" spc="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D7C632"/>
                </a:solidFill>
                <a:latin typeface="Palatino Linotype"/>
                <a:cs typeface="Palatino Linotype"/>
              </a:rPr>
              <a:t>inside</a:t>
            </a:r>
            <a:r>
              <a:rPr sz="4500" spc="1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spc="55" dirty="0">
                <a:solidFill>
                  <a:srgbClr val="D7C632"/>
                </a:solidFill>
                <a:latin typeface="Palatino Linotype"/>
                <a:cs typeface="Palatino Linotype"/>
              </a:rPr>
              <a:t>us;</a:t>
            </a:r>
            <a:r>
              <a:rPr sz="4500" spc="1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we</a:t>
            </a:r>
            <a:r>
              <a:rPr sz="4500" spc="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80" dirty="0">
                <a:solidFill>
                  <a:srgbClr val="FCF4D6"/>
                </a:solidFill>
                <a:latin typeface="Palatino Linotype"/>
                <a:cs typeface="Palatino Linotype"/>
              </a:rPr>
              <a:t>experience </a:t>
            </a:r>
            <a:r>
              <a:rPr sz="4500" spc="100" dirty="0">
                <a:solidFill>
                  <a:srgbClr val="FCF4D6"/>
                </a:solidFill>
                <a:latin typeface="Palatino Linotype"/>
                <a:cs typeface="Palatino Linotype"/>
              </a:rPr>
              <a:t>their</a:t>
            </a:r>
            <a:r>
              <a:rPr sz="4500" spc="11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emotional</a:t>
            </a:r>
            <a:r>
              <a:rPr sz="4500" spc="114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pain,</a:t>
            </a:r>
            <a:r>
              <a:rPr sz="4500" spc="114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we</a:t>
            </a:r>
            <a:r>
              <a:rPr sz="4500" spc="114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dream</a:t>
            </a:r>
            <a:r>
              <a:rPr sz="4500" spc="114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90" dirty="0">
                <a:solidFill>
                  <a:srgbClr val="FCF4D6"/>
                </a:solidFill>
                <a:latin typeface="Palatino Linotype"/>
                <a:cs typeface="Palatino Linotype"/>
              </a:rPr>
              <a:t>their </a:t>
            </a:r>
            <a:r>
              <a:rPr sz="4500" spc="75" dirty="0">
                <a:solidFill>
                  <a:srgbClr val="FCF4D6"/>
                </a:solidFill>
                <a:latin typeface="Palatino Linotype"/>
                <a:cs typeface="Palatino Linotype"/>
              </a:rPr>
              <a:t>memories,</a:t>
            </a:r>
            <a:r>
              <a:rPr sz="4500" spc="-114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D7C632"/>
                </a:solidFill>
                <a:latin typeface="Palatino Linotype"/>
                <a:cs typeface="Palatino Linotype"/>
              </a:rPr>
              <a:t>we</a:t>
            </a:r>
            <a:r>
              <a:rPr sz="4500" spc="-11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D7C632"/>
                </a:solidFill>
                <a:latin typeface="Palatino Linotype"/>
                <a:cs typeface="Palatino Linotype"/>
              </a:rPr>
              <a:t>know</a:t>
            </a:r>
            <a:r>
              <a:rPr sz="4500" spc="-11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D7C632"/>
                </a:solidFill>
                <a:latin typeface="Palatino Linotype"/>
                <a:cs typeface="Palatino Linotype"/>
              </a:rPr>
              <a:t>what</a:t>
            </a:r>
            <a:r>
              <a:rPr sz="4500" spc="-11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D7C632"/>
                </a:solidFill>
                <a:latin typeface="Palatino Linotype"/>
                <a:cs typeface="Palatino Linotype"/>
              </a:rPr>
              <a:t>was</a:t>
            </a:r>
            <a:r>
              <a:rPr sz="4500" spc="-10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spc="45" dirty="0">
                <a:solidFill>
                  <a:srgbClr val="D7C632"/>
                </a:solidFill>
                <a:latin typeface="Palatino Linotype"/>
                <a:cs typeface="Palatino Linotype"/>
              </a:rPr>
              <a:t>not </a:t>
            </a:r>
            <a:r>
              <a:rPr sz="4500" dirty="0">
                <a:solidFill>
                  <a:srgbClr val="D7C632"/>
                </a:solidFill>
                <a:latin typeface="Palatino Linotype"/>
                <a:cs typeface="Palatino Linotype"/>
              </a:rPr>
              <a:t>explicitly</a:t>
            </a:r>
            <a:r>
              <a:rPr sz="4500" spc="2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D7C632"/>
                </a:solidFill>
                <a:latin typeface="Palatino Linotype"/>
                <a:cs typeface="Palatino Linotype"/>
              </a:rPr>
              <a:t>conveyed</a:t>
            </a:r>
            <a:r>
              <a:rPr sz="4500" spc="3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spc="60" dirty="0">
                <a:solidFill>
                  <a:srgbClr val="D7C632"/>
                </a:solidFill>
                <a:latin typeface="Palatino Linotype"/>
                <a:cs typeface="Palatino Linotype"/>
              </a:rPr>
              <a:t>to</a:t>
            </a:r>
            <a:r>
              <a:rPr sz="4500" spc="3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D7C632"/>
                </a:solidFill>
                <a:latin typeface="Palatino Linotype"/>
                <a:cs typeface="Palatino Linotype"/>
              </a:rPr>
              <a:t>us,</a:t>
            </a:r>
            <a:r>
              <a:rPr sz="4500" spc="3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and</a:t>
            </a:r>
            <a:r>
              <a:rPr sz="4500" spc="3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these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things</a:t>
            </a:r>
            <a:r>
              <a:rPr sz="4500" spc="6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DF4D6"/>
                </a:solidFill>
                <a:latin typeface="Palatino Linotype"/>
                <a:cs typeface="Palatino Linotype"/>
              </a:rPr>
              <a:t>shape</a:t>
            </a:r>
            <a:r>
              <a:rPr sz="4500" spc="6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DF4D6"/>
                </a:solidFill>
                <a:latin typeface="Palatino Linotype"/>
                <a:cs typeface="Palatino Linotype"/>
              </a:rPr>
              <a:t>our</a:t>
            </a:r>
            <a:r>
              <a:rPr sz="4500" spc="60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DF4D6"/>
                </a:solidFill>
                <a:latin typeface="Palatino Linotype"/>
                <a:cs typeface="Palatino Linotype"/>
              </a:rPr>
              <a:t>lives</a:t>
            </a:r>
            <a:r>
              <a:rPr sz="4500" spc="65" dirty="0">
                <a:solidFill>
                  <a:srgbClr val="FDF4D6"/>
                </a:solidFill>
                <a:latin typeface="Palatino Linotype"/>
                <a:cs typeface="Palatino Linotype"/>
              </a:rPr>
              <a:t>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in</a:t>
            </a:r>
            <a:r>
              <a:rPr sz="45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-50" dirty="0">
                <a:solidFill>
                  <a:srgbClr val="FCF4D6"/>
                </a:solidFill>
                <a:latin typeface="Palatino Linotype"/>
                <a:cs typeface="Palatino Linotype"/>
              </a:rPr>
              <a:t>ways</a:t>
            </a:r>
            <a:r>
              <a:rPr sz="45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 that</a:t>
            </a:r>
            <a:r>
              <a:rPr sz="4500" spc="5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-25" dirty="0">
                <a:solidFill>
                  <a:srgbClr val="FCF4D6"/>
                </a:solidFill>
                <a:latin typeface="Palatino Linotype"/>
                <a:cs typeface="Palatino Linotype"/>
              </a:rPr>
              <a:t>we </a:t>
            </a:r>
            <a:r>
              <a:rPr sz="4500" dirty="0">
                <a:solidFill>
                  <a:srgbClr val="FCF4D6"/>
                </a:solidFill>
                <a:latin typeface="Palatino Linotype"/>
                <a:cs typeface="Palatino Linotype"/>
              </a:rPr>
              <a:t>don’t</a:t>
            </a:r>
            <a:r>
              <a:rPr sz="4500" spc="-13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-30" dirty="0">
                <a:solidFill>
                  <a:srgbClr val="FCF4D6"/>
                </a:solidFill>
                <a:latin typeface="Palatino Linotype"/>
                <a:cs typeface="Palatino Linotype"/>
              </a:rPr>
              <a:t>always</a:t>
            </a:r>
            <a:r>
              <a:rPr sz="4500" spc="-12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4500" spc="-10" dirty="0">
                <a:solidFill>
                  <a:srgbClr val="FCF4D6"/>
                </a:solidFill>
                <a:latin typeface="Palatino Linotype"/>
                <a:cs typeface="Palatino Linotype"/>
              </a:rPr>
              <a:t>understand.</a:t>
            </a:r>
            <a:endParaRPr sz="450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400" y="3632201"/>
            <a:ext cx="6705600" cy="32257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3260" y="1211580"/>
            <a:ext cx="7982584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780" marR="5080" indent="-259715">
              <a:lnSpc>
                <a:spcPct val="100000"/>
              </a:lnSpc>
              <a:spcBef>
                <a:spcPts val="100"/>
              </a:spcBef>
            </a:pPr>
            <a:r>
              <a:rPr sz="8000" spc="-290" dirty="0"/>
              <a:t>We</a:t>
            </a:r>
            <a:r>
              <a:rPr sz="8000" spc="35" dirty="0"/>
              <a:t> </a:t>
            </a:r>
            <a:r>
              <a:rPr sz="8000" spc="140" dirty="0"/>
              <a:t>inherit</a:t>
            </a:r>
            <a:r>
              <a:rPr sz="8000" spc="35" dirty="0"/>
              <a:t> </a:t>
            </a:r>
            <a:r>
              <a:rPr sz="8000" spc="-25" dirty="0"/>
              <a:t>family </a:t>
            </a:r>
            <a:r>
              <a:rPr sz="8000" spc="100" dirty="0"/>
              <a:t>traumas</a:t>
            </a:r>
            <a:r>
              <a:rPr sz="8000" spc="35" dirty="0"/>
              <a:t> </a:t>
            </a:r>
            <a:r>
              <a:rPr sz="8000" spc="120" dirty="0"/>
              <a:t>that</a:t>
            </a:r>
            <a:r>
              <a:rPr sz="8000" spc="45" dirty="0"/>
              <a:t> </a:t>
            </a:r>
            <a:r>
              <a:rPr sz="8000" spc="-25" dirty="0"/>
              <a:t>we</a:t>
            </a:r>
            <a:endParaRPr sz="8000"/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58544" y="3650995"/>
            <a:ext cx="976947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75" dirty="0">
                <a:solidFill>
                  <a:srgbClr val="D7C632"/>
                </a:solidFill>
                <a:latin typeface="Palatino Linotype"/>
                <a:cs typeface="Palatino Linotype"/>
              </a:rPr>
              <a:t>weren’t</a:t>
            </a:r>
            <a:r>
              <a:rPr sz="9000" spc="2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9000" dirty="0">
                <a:solidFill>
                  <a:srgbClr val="D7C632"/>
                </a:solidFill>
                <a:latin typeface="Palatino Linotype"/>
                <a:cs typeface="Palatino Linotype"/>
              </a:rPr>
              <a:t>told</a:t>
            </a:r>
            <a:r>
              <a:rPr sz="9000" spc="1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9000" spc="-10" dirty="0">
                <a:solidFill>
                  <a:srgbClr val="D7C632"/>
                </a:solidFill>
                <a:latin typeface="Palatino Linotype"/>
                <a:cs typeface="Palatino Linotype"/>
              </a:rPr>
              <a:t>about.</a:t>
            </a:r>
            <a:endParaRPr sz="90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8481" y="2861055"/>
            <a:ext cx="9168130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dirty="0">
                <a:solidFill>
                  <a:srgbClr val="FCF4D6"/>
                </a:solidFill>
                <a:latin typeface="Palatino Linotype"/>
                <a:cs typeface="Palatino Linotype"/>
              </a:rPr>
              <a:t>but</a:t>
            </a:r>
            <a:r>
              <a:rPr sz="5500" spc="3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spc="114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5500" spc="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dirty="0">
                <a:solidFill>
                  <a:srgbClr val="D7C632"/>
                </a:solidFill>
                <a:latin typeface="Palatino Linotype"/>
                <a:cs typeface="Palatino Linotype"/>
              </a:rPr>
              <a:t>gaps</a:t>
            </a:r>
            <a:r>
              <a:rPr sz="5500" spc="4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5500" spc="70" dirty="0">
                <a:solidFill>
                  <a:srgbClr val="D7C632"/>
                </a:solidFill>
                <a:latin typeface="Palatino Linotype"/>
                <a:cs typeface="Palatino Linotype"/>
              </a:rPr>
              <a:t>left</a:t>
            </a:r>
            <a:r>
              <a:rPr sz="5500" spc="3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5500" dirty="0">
                <a:solidFill>
                  <a:srgbClr val="D7C632"/>
                </a:solidFill>
                <a:latin typeface="Palatino Linotype"/>
                <a:cs typeface="Palatino Linotype"/>
              </a:rPr>
              <a:t>within</a:t>
            </a:r>
            <a:r>
              <a:rPr sz="5500" spc="45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5500" dirty="0">
                <a:solidFill>
                  <a:srgbClr val="D7C632"/>
                </a:solidFill>
                <a:latin typeface="Palatino Linotype"/>
                <a:cs typeface="Palatino Linotype"/>
              </a:rPr>
              <a:t>us</a:t>
            </a:r>
            <a:r>
              <a:rPr sz="5500" spc="2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5500" spc="-25" dirty="0">
                <a:solidFill>
                  <a:srgbClr val="FCF4D6"/>
                </a:solidFill>
                <a:latin typeface="Palatino Linotype"/>
                <a:cs typeface="Palatino Linotype"/>
              </a:rPr>
              <a:t>by</a:t>
            </a:r>
            <a:endParaRPr sz="550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23081" y="3381755"/>
            <a:ext cx="70535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5500" spc="114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5500" spc="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spc="180" dirty="0">
                <a:solidFill>
                  <a:srgbClr val="FCF4D6"/>
                </a:solidFill>
                <a:latin typeface="Palatino Linotype"/>
                <a:cs typeface="Palatino Linotype"/>
              </a:rPr>
              <a:t>secrets</a:t>
            </a:r>
            <a:r>
              <a:rPr sz="5500" spc="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dirty="0">
                <a:solidFill>
                  <a:srgbClr val="FCF4D6"/>
                </a:solidFill>
                <a:latin typeface="Palatino Linotype"/>
                <a:cs typeface="Palatino Linotype"/>
              </a:rPr>
              <a:t>of</a:t>
            </a:r>
            <a:r>
              <a:rPr sz="5500" spc="3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spc="60" dirty="0">
                <a:solidFill>
                  <a:srgbClr val="FCF4D6"/>
                </a:solidFill>
                <a:latin typeface="Palatino Linotype"/>
                <a:cs typeface="Palatino Linotype"/>
              </a:rPr>
              <a:t>o</a:t>
            </a:r>
            <a:r>
              <a:rPr sz="55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thers</a:t>
            </a:r>
            <a:r>
              <a:rPr sz="5500" spc="-545" dirty="0">
                <a:solidFill>
                  <a:srgbClr val="FCF4D6"/>
                </a:solidFill>
                <a:latin typeface="Palatino Linotype"/>
                <a:cs typeface="Palatino Linotype"/>
              </a:rPr>
              <a:t>.</a:t>
            </a:r>
            <a:r>
              <a:rPr sz="12000" spc="67" baseline="-7638" dirty="0">
                <a:solidFill>
                  <a:srgbClr val="FDF4D6"/>
                </a:solidFill>
                <a:latin typeface="Palatino Linotype"/>
                <a:cs typeface="Palatino Linotype"/>
              </a:rPr>
              <a:t>”</a:t>
            </a:r>
            <a:endParaRPr sz="12000" baseline="-7638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1850" y="1705356"/>
            <a:ext cx="100044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spc="-82" baseline="1388" dirty="0">
                <a:solidFill>
                  <a:srgbClr val="FDF4D6"/>
                </a:solidFill>
                <a:latin typeface="Palatino Linotype"/>
                <a:cs typeface="Palatino Linotype"/>
              </a:rPr>
              <a:t>“</a:t>
            </a:r>
            <a:r>
              <a:rPr sz="5500" spc="-55" dirty="0">
                <a:solidFill>
                  <a:srgbClr val="FCF4D6"/>
                </a:solidFill>
                <a:latin typeface="Palatino Linotype"/>
                <a:cs typeface="Palatino Linotype"/>
              </a:rPr>
              <a:t>What</a:t>
            </a:r>
            <a:r>
              <a:rPr sz="5500" spc="3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dirty="0">
                <a:solidFill>
                  <a:srgbClr val="FCF4D6"/>
                </a:solidFill>
                <a:latin typeface="Palatino Linotype"/>
                <a:cs typeface="Palatino Linotype"/>
              </a:rPr>
              <a:t>haunts</a:t>
            </a:r>
            <a:r>
              <a:rPr sz="5500" spc="3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spc="135" dirty="0">
                <a:solidFill>
                  <a:srgbClr val="FCF4D6"/>
                </a:solidFill>
                <a:latin typeface="Palatino Linotype"/>
                <a:cs typeface="Palatino Linotype"/>
              </a:rPr>
              <a:t>are</a:t>
            </a:r>
            <a:r>
              <a:rPr sz="5500" spc="3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spc="80" dirty="0">
                <a:solidFill>
                  <a:srgbClr val="FCF4D6"/>
                </a:solidFill>
                <a:latin typeface="Palatino Linotype"/>
                <a:cs typeface="Palatino Linotype"/>
              </a:rPr>
              <a:t>not</a:t>
            </a:r>
            <a:r>
              <a:rPr sz="5500" spc="4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spc="114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5500" spc="3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5500" spc="-10" dirty="0">
                <a:solidFill>
                  <a:srgbClr val="FCF4D6"/>
                </a:solidFill>
                <a:latin typeface="Palatino Linotype"/>
                <a:cs typeface="Palatino Linotype"/>
              </a:rPr>
              <a:t>dead,</a:t>
            </a:r>
            <a:endParaRPr sz="5500">
              <a:latin typeface="Palatino Linotype"/>
              <a:cs typeface="Palatino Linotyp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11300" cy="335967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42491" y="5936183"/>
            <a:ext cx="4921250" cy="56769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3200" dirty="0">
                <a:solidFill>
                  <a:srgbClr val="FCF4D6"/>
                </a:solidFill>
                <a:latin typeface="Palatino Linotype"/>
                <a:cs typeface="Palatino Linotype"/>
              </a:rPr>
              <a:t>(Torok</a:t>
            </a:r>
            <a:r>
              <a:rPr sz="3200" spc="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3200" dirty="0">
                <a:solidFill>
                  <a:srgbClr val="FCF4D6"/>
                </a:solidFill>
                <a:latin typeface="Palatino Linotype"/>
                <a:cs typeface="Palatino Linotype"/>
              </a:rPr>
              <a:t>and</a:t>
            </a:r>
            <a:r>
              <a:rPr sz="3200" spc="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3200" dirty="0">
                <a:solidFill>
                  <a:srgbClr val="FCF4D6"/>
                </a:solidFill>
                <a:latin typeface="Palatino Linotype"/>
                <a:cs typeface="Palatino Linotype"/>
              </a:rPr>
              <a:t>Abraham,</a:t>
            </a:r>
            <a:r>
              <a:rPr sz="3200" spc="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3200" spc="-100" dirty="0">
                <a:solidFill>
                  <a:srgbClr val="FCF4D6"/>
                </a:solidFill>
                <a:latin typeface="Palatino Linotype"/>
                <a:cs typeface="Palatino Linotype"/>
              </a:rPr>
              <a:t>1978)</a:t>
            </a:r>
            <a:endParaRPr sz="3200">
              <a:latin typeface="Palatino Linotype"/>
              <a:cs typeface="Palatino Linotype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3555" y="2139696"/>
            <a:ext cx="9208135" cy="299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6500" spc="85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6500" spc="3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500" spc="50" dirty="0">
                <a:solidFill>
                  <a:srgbClr val="D7C632"/>
                </a:solidFill>
                <a:latin typeface="Palatino Linotype"/>
                <a:cs typeface="Palatino Linotype"/>
              </a:rPr>
              <a:t>ghosts</a:t>
            </a:r>
            <a:r>
              <a:rPr sz="6500" spc="30" dirty="0">
                <a:solidFill>
                  <a:srgbClr val="D7C632"/>
                </a:solidFill>
                <a:latin typeface="Palatino Linotype"/>
                <a:cs typeface="Palatino Linotype"/>
              </a:rPr>
              <a:t> </a:t>
            </a:r>
            <a:r>
              <a:rPr sz="6500" dirty="0">
                <a:solidFill>
                  <a:srgbClr val="FCF4D6"/>
                </a:solidFill>
                <a:latin typeface="Palatino Linotype"/>
                <a:cs typeface="Palatino Linotype"/>
              </a:rPr>
              <a:t>of</a:t>
            </a:r>
            <a:r>
              <a:rPr sz="6500" spc="5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500" spc="130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6500" spc="3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500" spc="-10" dirty="0">
                <a:solidFill>
                  <a:srgbClr val="FCF4D6"/>
                </a:solidFill>
                <a:latin typeface="Palatino Linotype"/>
                <a:cs typeface="Palatino Linotype"/>
              </a:rPr>
              <a:t>unsaid </a:t>
            </a:r>
            <a:r>
              <a:rPr sz="6500" dirty="0">
                <a:solidFill>
                  <a:srgbClr val="FCF4D6"/>
                </a:solidFill>
                <a:latin typeface="Palatino Linotype"/>
                <a:cs typeface="Palatino Linotype"/>
              </a:rPr>
              <a:t>and</a:t>
            </a:r>
            <a:r>
              <a:rPr sz="6500" spc="7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500" spc="130" dirty="0">
                <a:solidFill>
                  <a:srgbClr val="FCF4D6"/>
                </a:solidFill>
                <a:latin typeface="Palatino Linotype"/>
                <a:cs typeface="Palatino Linotype"/>
              </a:rPr>
              <a:t>the</a:t>
            </a:r>
            <a:r>
              <a:rPr sz="6500" spc="7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500" dirty="0">
                <a:solidFill>
                  <a:srgbClr val="FCF4D6"/>
                </a:solidFill>
                <a:latin typeface="Palatino Linotype"/>
                <a:cs typeface="Palatino Linotype"/>
              </a:rPr>
              <a:t>unspeakable</a:t>
            </a:r>
            <a:r>
              <a:rPr sz="65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500" spc="-20" dirty="0">
                <a:solidFill>
                  <a:srgbClr val="D7C632"/>
                </a:solidFill>
                <a:latin typeface="Palatino Linotype"/>
                <a:cs typeface="Palatino Linotype"/>
              </a:rPr>
              <a:t>live </a:t>
            </a:r>
            <a:r>
              <a:rPr sz="6500" dirty="0">
                <a:solidFill>
                  <a:srgbClr val="FCF4D6"/>
                </a:solidFill>
                <a:latin typeface="Palatino Linotype"/>
                <a:cs typeface="Palatino Linotype"/>
              </a:rPr>
              <a:t>in</a:t>
            </a:r>
            <a:r>
              <a:rPr sz="6500" spc="60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500" spc="50" dirty="0">
                <a:solidFill>
                  <a:srgbClr val="FCF4D6"/>
                </a:solidFill>
                <a:latin typeface="Palatino Linotype"/>
                <a:cs typeface="Palatino Linotype"/>
              </a:rPr>
              <a:t>our</a:t>
            </a:r>
            <a:r>
              <a:rPr sz="6500" spc="65" dirty="0">
                <a:solidFill>
                  <a:srgbClr val="FCF4D6"/>
                </a:solidFill>
                <a:latin typeface="Palatino Linotype"/>
                <a:cs typeface="Palatino Linotype"/>
              </a:rPr>
              <a:t> </a:t>
            </a:r>
            <a:r>
              <a:rPr sz="6500" spc="55" dirty="0">
                <a:solidFill>
                  <a:srgbClr val="D7C632"/>
                </a:solidFill>
                <a:latin typeface="Palatino Linotype"/>
                <a:cs typeface="Palatino Linotype"/>
              </a:rPr>
              <a:t>unconscious.</a:t>
            </a:r>
            <a:endParaRPr sz="650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932160" cy="268325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65" dirty="0"/>
              <a:t>The</a:t>
            </a:r>
            <a:r>
              <a:rPr spc="-15" dirty="0"/>
              <a:t> </a:t>
            </a:r>
            <a:r>
              <a:rPr spc="-45" dirty="0"/>
              <a:t>ways</a:t>
            </a:r>
            <a:r>
              <a:rPr spc="-5" dirty="0"/>
              <a:t> </a:t>
            </a:r>
            <a:r>
              <a:rPr dirty="0"/>
              <a:t>in</a:t>
            </a:r>
            <a:r>
              <a:rPr spc="-5" dirty="0"/>
              <a:t> </a:t>
            </a:r>
            <a:r>
              <a:rPr dirty="0"/>
              <a:t>which </a:t>
            </a:r>
            <a:r>
              <a:rPr spc="95" dirty="0"/>
              <a:t>the</a:t>
            </a:r>
            <a:r>
              <a:rPr spc="-10" dirty="0"/>
              <a:t> </a:t>
            </a:r>
            <a:r>
              <a:rPr spc="35" dirty="0">
                <a:solidFill>
                  <a:srgbClr val="D7C632"/>
                </a:solidFill>
              </a:rPr>
              <a:t>environment</a:t>
            </a:r>
            <a:r>
              <a:rPr spc="35" dirty="0"/>
              <a:t>, </a:t>
            </a:r>
            <a:r>
              <a:rPr dirty="0"/>
              <a:t>and</a:t>
            </a:r>
            <a:r>
              <a:rPr spc="50" dirty="0"/>
              <a:t> </a:t>
            </a:r>
            <a:r>
              <a:rPr dirty="0"/>
              <a:t>especially</a:t>
            </a:r>
            <a:r>
              <a:rPr spc="55" dirty="0"/>
              <a:t> </a:t>
            </a:r>
            <a:r>
              <a:rPr spc="45" dirty="0">
                <a:solidFill>
                  <a:srgbClr val="D7C632"/>
                </a:solidFill>
              </a:rPr>
              <a:t>trauma</a:t>
            </a:r>
            <a:r>
              <a:rPr spc="45" dirty="0"/>
              <a:t>,</a:t>
            </a:r>
            <a:r>
              <a:rPr spc="60" dirty="0"/>
              <a:t> </a:t>
            </a:r>
            <a:r>
              <a:rPr spc="85" dirty="0"/>
              <a:t>can</a:t>
            </a:r>
            <a:r>
              <a:rPr spc="60" dirty="0"/>
              <a:t> </a:t>
            </a:r>
            <a:r>
              <a:rPr dirty="0"/>
              <a:t>leave</a:t>
            </a:r>
            <a:r>
              <a:rPr spc="55" dirty="0"/>
              <a:t> </a:t>
            </a:r>
            <a:r>
              <a:rPr spc="-50" dirty="0"/>
              <a:t>a </a:t>
            </a:r>
            <a:r>
              <a:rPr spc="70" dirty="0">
                <a:solidFill>
                  <a:srgbClr val="D7C632"/>
                </a:solidFill>
              </a:rPr>
              <a:t>chemical</a:t>
            </a:r>
            <a:r>
              <a:rPr spc="50" dirty="0">
                <a:solidFill>
                  <a:srgbClr val="D7C632"/>
                </a:solidFill>
              </a:rPr>
              <a:t> </a:t>
            </a:r>
            <a:r>
              <a:rPr spc="55" dirty="0">
                <a:solidFill>
                  <a:srgbClr val="D7C632"/>
                </a:solidFill>
              </a:rPr>
              <a:t>mark</a:t>
            </a:r>
            <a:r>
              <a:rPr spc="45" dirty="0">
                <a:solidFill>
                  <a:srgbClr val="D7C632"/>
                </a:solidFill>
              </a:rPr>
              <a:t> </a:t>
            </a:r>
            <a:r>
              <a:rPr dirty="0"/>
              <a:t>on</a:t>
            </a:r>
            <a:r>
              <a:rPr spc="55" dirty="0"/>
              <a:t> </a:t>
            </a:r>
            <a:r>
              <a:rPr dirty="0"/>
              <a:t>a</a:t>
            </a:r>
            <a:r>
              <a:rPr spc="45" dirty="0"/>
              <a:t> </a:t>
            </a:r>
            <a:r>
              <a:rPr spc="55" dirty="0"/>
              <a:t>person’s</a:t>
            </a:r>
            <a:r>
              <a:rPr spc="50" dirty="0"/>
              <a:t> genes </a:t>
            </a:r>
            <a:r>
              <a:rPr spc="65" dirty="0"/>
              <a:t>that</a:t>
            </a:r>
            <a:r>
              <a:rPr dirty="0"/>
              <a:t> </a:t>
            </a:r>
            <a:r>
              <a:rPr spc="50" dirty="0"/>
              <a:t>is</a:t>
            </a:r>
            <a:r>
              <a:rPr spc="15" dirty="0"/>
              <a:t> </a:t>
            </a:r>
            <a:r>
              <a:rPr dirty="0"/>
              <a:t>passed</a:t>
            </a:r>
            <a:r>
              <a:rPr spc="5" dirty="0"/>
              <a:t> </a:t>
            </a:r>
            <a:r>
              <a:rPr spc="-10" dirty="0"/>
              <a:t>down</a:t>
            </a:r>
            <a:r>
              <a:rPr spc="15" dirty="0"/>
              <a:t> </a:t>
            </a:r>
            <a:r>
              <a:rPr spc="60" dirty="0"/>
              <a:t>to</a:t>
            </a:r>
            <a:r>
              <a:rPr spc="5" dirty="0"/>
              <a:t> </a:t>
            </a:r>
            <a:r>
              <a:rPr spc="85" dirty="0"/>
              <a:t>the</a:t>
            </a:r>
            <a:r>
              <a:rPr spc="10" dirty="0"/>
              <a:t> </a:t>
            </a:r>
            <a:r>
              <a:rPr spc="60" dirty="0"/>
              <a:t>next </a:t>
            </a:r>
            <a:r>
              <a:rPr spc="45" dirty="0"/>
              <a:t>generation.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Epigenetics:</a:t>
            </a:r>
          </a:p>
        </p:txBody>
      </p:sp>
      <p:sp>
        <p:nvSpPr>
          <p:cNvPr id="4" name="object 4"/>
          <p:cNvSpPr/>
          <p:nvPr/>
        </p:nvSpPr>
        <p:spPr>
          <a:xfrm>
            <a:off x="481318" y="1831869"/>
            <a:ext cx="10820400" cy="26034"/>
          </a:xfrm>
          <a:custGeom>
            <a:avLst/>
            <a:gdLst/>
            <a:ahLst/>
            <a:cxnLst/>
            <a:rect l="l" t="t" r="r" b="b"/>
            <a:pathLst>
              <a:path w="10820400" h="26035">
                <a:moveTo>
                  <a:pt x="0" y="25673"/>
                </a:moveTo>
                <a:lnTo>
                  <a:pt x="10820396" y="0"/>
                </a:lnTo>
              </a:path>
            </a:pathLst>
          </a:custGeom>
          <a:ln w="9525">
            <a:solidFill>
              <a:srgbClr val="FCF4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-10" dirty="0"/>
              <a:t>Emotional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70"/>
              </a:spcBef>
            </a:pPr>
            <a:r>
              <a:rPr spc="45" dirty="0"/>
              <a:t>Inheritance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546</Words>
  <Application>Microsoft Office PowerPoint</Application>
  <PresentationFormat>Widescreen</PresentationFormat>
  <Paragraphs>80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Palatino Linotype</vt:lpstr>
      <vt:lpstr>Times New Roman</vt:lpstr>
      <vt:lpstr>Office Theme</vt:lpstr>
      <vt:lpstr>Emotional Inheritance</vt:lpstr>
      <vt:lpstr>PowerPoint Presentation</vt:lpstr>
      <vt:lpstr>The Radioactivity of Trauma:</vt:lpstr>
      <vt:lpstr>PowerPoint Presentation</vt:lpstr>
      <vt:lpstr>PowerPoint Presentation</vt:lpstr>
      <vt:lpstr>We inherit family traumas that we</vt:lpstr>
      <vt:lpstr>PowerPoint Presentation</vt:lpstr>
      <vt:lpstr>PowerPoint Presentation</vt:lpstr>
      <vt:lpstr>Epigenetics: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Empty Cycle: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Emotional Inheritance</dc:title>
  <cp:lastModifiedBy>Sandy Parkin</cp:lastModifiedBy>
  <cp:revision>1</cp:revision>
  <dcterms:created xsi:type="dcterms:W3CDTF">2024-04-18T20:17:43Z</dcterms:created>
  <dcterms:modified xsi:type="dcterms:W3CDTF">2024-04-18T20:17:55Z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2024-04-11T00:00:00Z</vt:filetime>
  </property>
  <property fmtid="{D5CDD505-2E9C-101B-9397-08002B2CF9AE}" pid="3" name="LastSaved">
    <vt:filetime>2024-04-18T00:00:00Z</vt:filetime>
  </property>
  <property fmtid="{D5CDD505-2E9C-101B-9397-08002B2CF9AE}" pid="4" name="Producer">
    <vt:lpwstr>macOS Version 13.6.1 (Build 22G313) Quartz PDFContext</vt:lpwstr>
  </property>
</Properties>
</file>